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6" r:id="rId5"/>
    <p:sldId id="271" r:id="rId6"/>
    <p:sldId id="363" r:id="rId7"/>
    <p:sldId id="375" r:id="rId8"/>
    <p:sldId id="285" r:id="rId9"/>
    <p:sldId id="362" r:id="rId10"/>
    <p:sldId id="370" r:id="rId11"/>
    <p:sldId id="376" r:id="rId12"/>
    <p:sldId id="379" r:id="rId13"/>
    <p:sldId id="377" r:id="rId14"/>
    <p:sldId id="345" r:id="rId15"/>
    <p:sldId id="369" r:id="rId16"/>
    <p:sldId id="386" r:id="rId17"/>
    <p:sldId id="378" r:id="rId18"/>
    <p:sldId id="371" r:id="rId19"/>
    <p:sldId id="293" r:id="rId20"/>
    <p:sldId id="296" r:id="rId21"/>
    <p:sldId id="295" r:id="rId22"/>
    <p:sldId id="372" r:id="rId23"/>
    <p:sldId id="395" r:id="rId24"/>
    <p:sldId id="394" r:id="rId25"/>
    <p:sldId id="340" r:id="rId26"/>
    <p:sldId id="281" r:id="rId27"/>
    <p:sldId id="380" r:id="rId28"/>
    <p:sldId id="319" r:id="rId29"/>
    <p:sldId id="348" r:id="rId30"/>
    <p:sldId id="351" r:id="rId31"/>
    <p:sldId id="382" r:id="rId32"/>
    <p:sldId id="385" r:id="rId33"/>
    <p:sldId id="352" r:id="rId34"/>
    <p:sldId id="354" r:id="rId35"/>
    <p:sldId id="355" r:id="rId36"/>
    <p:sldId id="356" r:id="rId37"/>
    <p:sldId id="36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C00CC"/>
    <a:srgbClr val="FFFF99"/>
    <a:srgbClr val="800000"/>
    <a:srgbClr val="FFFF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1EAA4-56FA-4648-84C0-3EF9E60CE65C}" type="datetimeFigureOut">
              <a:rPr lang="en-US" smtClean="0"/>
              <a:t>1/17/2021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2D349-8440-4B7B-9B26-BA7E308FB774}" type="slidenum">
              <a:rPr lang="en-US" smtClean="0"/>
              <a:t>‹#›</a:t>
            </a:fld>
            <a:endParaRPr lang="en-US"/>
          </a:p>
        </p:txBody>
      </p:sp>
    </p:spTree>
    <p:extLst>
      <p:ext uri="{BB962C8B-B14F-4D97-AF65-F5344CB8AC3E}">
        <p14:creationId xmlns:p14="http://schemas.microsoft.com/office/powerpoint/2010/main" val="243605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96367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781630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14657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21921-3793-44A9-9145-2E8332B0E4C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3349523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321921-3793-44A9-9145-2E8332B0E4CC}"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394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321921-3793-44A9-9145-2E8332B0E4C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211385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321921-3793-44A9-9145-2E8332B0E4CC}" type="datetimeFigureOut">
              <a:rPr lang="en-US" smtClean="0"/>
              <a:t>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498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321921-3793-44A9-9145-2E8332B0E4CC}" type="datetimeFigureOut">
              <a:rPr lang="en-US" smtClean="0"/>
              <a:t>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02416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21921-3793-44A9-9145-2E8332B0E4CC}" type="datetimeFigureOut">
              <a:rPr lang="en-US" smtClean="0"/>
              <a:t>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368663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321921-3793-44A9-9145-2E8332B0E4C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46582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321921-3793-44A9-9145-2E8332B0E4CC}" type="datetimeFigureOut">
              <a:rPr lang="en-US" smtClean="0"/>
              <a:t>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F14EB-9171-4A4C-A819-BECF33F5BD86}" type="slidenum">
              <a:rPr lang="en-US" smtClean="0"/>
              <a:t>‹#›</a:t>
            </a:fld>
            <a:endParaRPr lang="en-US"/>
          </a:p>
        </p:txBody>
      </p:sp>
    </p:spTree>
    <p:extLst>
      <p:ext uri="{BB962C8B-B14F-4D97-AF65-F5344CB8AC3E}">
        <p14:creationId xmlns:p14="http://schemas.microsoft.com/office/powerpoint/2010/main" val="158664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21921-3793-44A9-9145-2E8332B0E4CC}" type="datetimeFigureOut">
              <a:rPr lang="en-US" smtClean="0"/>
              <a:t>1/17/2021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F14EB-9171-4A4C-A819-BECF33F5BD86}" type="slidenum">
              <a:rPr lang="en-US" smtClean="0"/>
              <a:t>‹#›</a:t>
            </a:fld>
            <a:endParaRPr lang="en-US"/>
          </a:p>
        </p:txBody>
      </p:sp>
    </p:spTree>
    <p:extLst>
      <p:ext uri="{BB962C8B-B14F-4D97-AF65-F5344CB8AC3E}">
        <p14:creationId xmlns:p14="http://schemas.microsoft.com/office/powerpoint/2010/main" val="3588111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Church in Corinth- Acts 18:1-4/1 Cor. 1:10-18 — Pulpit Fi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4458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Punched Tape 3"/>
          <p:cNvSpPr/>
          <p:nvPr/>
        </p:nvSpPr>
        <p:spPr>
          <a:xfrm>
            <a:off x="4851699" y="591670"/>
            <a:ext cx="3560781" cy="1366222"/>
          </a:xfrm>
          <a:prstGeom prst="flowChartPunchedTape">
            <a:avLst/>
          </a:prstGeom>
          <a:solidFill>
            <a:schemeClr val="bg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000" dirty="0">
                <a:effectLst>
                  <a:glow rad="101600">
                    <a:schemeClr val="tx1">
                      <a:alpha val="60000"/>
                    </a:schemeClr>
                  </a:glow>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rPr>
              <a:t>哥林多前書</a:t>
            </a:r>
            <a:endParaRPr lang="en-US" sz="5000" dirty="0">
              <a:effectLst>
                <a:glow rad="101600">
                  <a:schemeClr val="tx1">
                    <a:alpha val="60000"/>
                  </a:schemeClr>
                </a:glow>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endParaRPr>
          </a:p>
        </p:txBody>
      </p:sp>
      <p:sp>
        <p:nvSpPr>
          <p:cNvPr id="5" name="TextBox 4"/>
          <p:cNvSpPr txBox="1"/>
          <p:nvPr/>
        </p:nvSpPr>
        <p:spPr>
          <a:xfrm>
            <a:off x="3980336" y="5077610"/>
            <a:ext cx="2294218" cy="584775"/>
          </a:xfrm>
          <a:prstGeom prst="rect">
            <a:avLst/>
          </a:prstGeom>
          <a:noFill/>
        </p:spPr>
        <p:txBody>
          <a:bodyPr wrap="none" rtlCol="0">
            <a:spAutoFit/>
          </a:bodyPr>
          <a:lstStyle/>
          <a:p>
            <a:r>
              <a:rPr lang="en-US" altLang="zh-TW" sz="32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1/17/2021</a:t>
            </a:r>
            <a:r>
              <a:rPr lang="en-US" altLang="zh-TW" dirty="0">
                <a:effectLst>
                  <a:glow rad="101600">
                    <a:schemeClr val="tx1">
                      <a:alpha val="60000"/>
                    </a:schemeClr>
                  </a:glow>
                </a:effectLst>
              </a:rPr>
              <a:t>  </a:t>
            </a:r>
            <a:endParaRPr lang="en-US" dirty="0">
              <a:effectLst>
                <a:glow rad="101600">
                  <a:schemeClr val="tx1">
                    <a:alpha val="60000"/>
                  </a:schemeClr>
                </a:glow>
              </a:effectLst>
            </a:endParaRPr>
          </a:p>
        </p:txBody>
      </p:sp>
      <p:sp>
        <p:nvSpPr>
          <p:cNvPr id="7" name="TextBox 6"/>
          <p:cNvSpPr txBox="1"/>
          <p:nvPr/>
        </p:nvSpPr>
        <p:spPr>
          <a:xfrm>
            <a:off x="4173870" y="5921192"/>
            <a:ext cx="4031873" cy="677108"/>
          </a:xfrm>
          <a:prstGeom prst="rect">
            <a:avLst/>
          </a:prstGeom>
          <a:noFill/>
        </p:spPr>
        <p:txBody>
          <a:bodyPr wrap="none" rtlCol="0">
            <a:spAutoFit/>
          </a:bodyPr>
          <a:lstStyle/>
          <a:p>
            <a:r>
              <a:rPr lang="zh-TW" altLang="en-US"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基督徒的自由 </a:t>
            </a:r>
            <a:r>
              <a:rPr lang="en-US" altLang="zh-TW"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a:t>
            </a:r>
            <a:r>
              <a:rPr lang="zh-TW" altLang="en-US"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一</a:t>
            </a:r>
            <a:r>
              <a:rPr lang="en-US" altLang="zh-TW" sz="3800" dirty="0">
                <a:solidFill>
                  <a:schemeClr val="bg1"/>
                </a:solidFill>
                <a:effectLst>
                  <a:glow rad="101600">
                    <a:schemeClr val="tx1">
                      <a:alpha val="60000"/>
                    </a:schemeClr>
                  </a:glow>
                  <a:outerShdw blurRad="38100" dist="38100" dir="2700000" algn="tl">
                    <a:srgbClr val="000000">
                      <a:alpha val="43137"/>
                    </a:srgbClr>
                  </a:outerShdw>
                </a:effectLst>
                <a:latin typeface="王漢宗勘亭流繁" panose="02000500000000000000" pitchFamily="2" charset="-120"/>
                <a:ea typeface="王漢宗勘亭流繁" panose="02000500000000000000" pitchFamily="2" charset="-120"/>
              </a:rPr>
              <a:t>)</a:t>
            </a:r>
            <a:endParaRPr lang="en-US" sz="3800" dirty="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115114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34240ED9-7DEC-4D7E-B95C-569C4106ACF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p:txBody>
          <a:bodyPr>
            <a:normAutofit/>
          </a:bodyPr>
          <a:lstStyle/>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B.</a:t>
            </a:r>
            <a:r>
              <a:rPr lang="zh-TW" altLang="en-US" sz="3200" dirty="0">
                <a:latin typeface="SimHei" panose="02010609060101010101" pitchFamily="49" charset="-122"/>
                <a:ea typeface="SimHei" panose="02010609060101010101" pitchFamily="49" charset="-122"/>
              </a:rPr>
              <a:t>愛心</a:t>
            </a:r>
            <a:endParaRPr lang="en-US" sz="32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1.</a:t>
            </a:r>
            <a:r>
              <a:rPr lang="zh-TW" altLang="en-US" sz="2800" dirty="0">
                <a:latin typeface="SimHei" panose="02010609060101010101" pitchFamily="49" charset="-122"/>
                <a:ea typeface="SimHei" panose="02010609060101010101" pitchFamily="49" charset="-122"/>
              </a:rPr>
              <a:t>愛心能造就人</a:t>
            </a:r>
            <a:endParaRPr lang="en-US" sz="28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2.</a:t>
            </a:r>
            <a:r>
              <a:rPr lang="zh-TW" altLang="en-US" sz="2800" dirty="0">
                <a:latin typeface="SimHei" panose="02010609060101010101" pitchFamily="49" charset="-122"/>
                <a:ea typeface="SimHei" panose="02010609060101010101" pitchFamily="49" charset="-122"/>
              </a:rPr>
              <a:t>神知道愛祂的人</a:t>
            </a:r>
            <a:endParaRPr lang="en-US" sz="2800"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p:txBody>
      </p:sp>
    </p:spTree>
    <p:extLst>
      <p:ext uri="{BB962C8B-B14F-4D97-AF65-F5344CB8AC3E}">
        <p14:creationId xmlns:p14="http://schemas.microsoft.com/office/powerpoint/2010/main" val="337563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essons from 1 Corinthians: Unity In the Church | WMBC">
            <a:extLst>
              <a:ext uri="{FF2B5EF4-FFF2-40B4-BE49-F238E27FC236}">
                <a16:creationId xmlns:a16="http://schemas.microsoft.com/office/drawing/2014/main" id="{E46E8221-CAAE-4E53-AAE2-6E651F315EDB}"/>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3F0296-C33C-4B46-8B80-1C29E1B13904}"/>
              </a:ext>
            </a:extLst>
          </p:cNvPr>
          <p:cNvSpPr>
            <a:spLocks noGrp="1"/>
          </p:cNvSpPr>
          <p:nvPr>
            <p:ph type="title"/>
          </p:nvPr>
        </p:nvSpPr>
        <p:spPr>
          <a:xfrm>
            <a:off x="435622" y="0"/>
            <a:ext cx="7886700" cy="1133413"/>
          </a:xfrm>
        </p:spPr>
        <p:txBody>
          <a:bodyPr>
            <a:normAutofit/>
          </a:bodyPr>
          <a:lstStyle/>
          <a:p>
            <a:r>
              <a:rPr lang="zh-TW" altLang="en-US" sz="4000" dirty="0">
                <a:latin typeface="SimHei" panose="02010609060101010101" pitchFamily="49" charset="-122"/>
                <a:ea typeface="SimHei" panose="02010609060101010101" pitchFamily="49" charset="-122"/>
              </a:rPr>
              <a:t>知識與愛心</a:t>
            </a:r>
            <a:endParaRPr lang="en-US" sz="4000" dirty="0">
              <a:latin typeface="SimHei" panose="02010609060101010101" pitchFamily="49" charset="-122"/>
              <a:ea typeface="SimHei" panose="02010609060101010101" pitchFamily="49" charset="-122"/>
            </a:endParaRPr>
          </a:p>
        </p:txBody>
      </p:sp>
      <p:graphicFrame>
        <p:nvGraphicFramePr>
          <p:cNvPr id="4" name="Table 4">
            <a:extLst>
              <a:ext uri="{FF2B5EF4-FFF2-40B4-BE49-F238E27FC236}">
                <a16:creationId xmlns:a16="http://schemas.microsoft.com/office/drawing/2014/main" id="{81FA2A2A-7963-44F2-9DEC-151D39EFFA31}"/>
              </a:ext>
            </a:extLst>
          </p:cNvPr>
          <p:cNvGraphicFramePr>
            <a:graphicFrameLocks noGrp="1"/>
          </p:cNvGraphicFramePr>
          <p:nvPr>
            <p:ph idx="1"/>
            <p:extLst>
              <p:ext uri="{D42A27DB-BD31-4B8C-83A1-F6EECF244321}">
                <p14:modId xmlns:p14="http://schemas.microsoft.com/office/powerpoint/2010/main" val="4083879954"/>
              </p:ext>
            </p:extLst>
          </p:nvPr>
        </p:nvGraphicFramePr>
        <p:xfrm>
          <a:off x="435622" y="1310027"/>
          <a:ext cx="8372476" cy="4557070"/>
        </p:xfrm>
        <a:graphic>
          <a:graphicData uri="http://schemas.openxmlformats.org/drawingml/2006/table">
            <a:tbl>
              <a:tblPr firstRow="1" bandRow="1">
                <a:tableStyleId>{5C22544A-7EE6-4342-B048-85BDC9FD1C3A}</a:tableStyleId>
              </a:tblPr>
              <a:tblGrid>
                <a:gridCol w="4186238">
                  <a:extLst>
                    <a:ext uri="{9D8B030D-6E8A-4147-A177-3AD203B41FA5}">
                      <a16:colId xmlns:a16="http://schemas.microsoft.com/office/drawing/2014/main" val="2906174717"/>
                    </a:ext>
                  </a:extLst>
                </a:gridCol>
                <a:gridCol w="4186238">
                  <a:extLst>
                    <a:ext uri="{9D8B030D-6E8A-4147-A177-3AD203B41FA5}">
                      <a16:colId xmlns:a16="http://schemas.microsoft.com/office/drawing/2014/main" val="878731816"/>
                    </a:ext>
                  </a:extLst>
                </a:gridCol>
              </a:tblGrid>
              <a:tr h="554056">
                <a:tc>
                  <a:txBody>
                    <a:bodyPr/>
                    <a:lstStyle/>
                    <a:p>
                      <a:r>
                        <a:rPr lang="zh-TW" altLang="en-US" sz="2400" dirty="0">
                          <a:latin typeface="SimHei" panose="02010609060101010101" pitchFamily="49" charset="-122"/>
                          <a:ea typeface="SimHei" panose="02010609060101010101" pitchFamily="49" charset="-122"/>
                        </a:rPr>
                        <a:t>知識</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愛心</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928989189"/>
                  </a:ext>
                </a:extLst>
              </a:tr>
              <a:tr h="837840">
                <a:tc>
                  <a:txBody>
                    <a:bodyPr/>
                    <a:lstStyle/>
                    <a:p>
                      <a:r>
                        <a:rPr lang="zh-TW" altLang="en-US" sz="2400" dirty="0">
                          <a:latin typeface="SimHei" panose="02010609060101010101" pitchFamily="49" charset="-122"/>
                          <a:ea typeface="SimHei" panose="02010609060101010101" pitchFamily="49" charset="-122"/>
                        </a:rPr>
                        <a:t>我們都有知識</a:t>
                      </a:r>
                      <a:endParaRPr lang="en-US" altLang="zh-TW" sz="2400" dirty="0">
                        <a:latin typeface="SimHei" panose="02010609060101010101" pitchFamily="49" charset="-122"/>
                        <a:ea typeface="SimHei" panose="02010609060101010101" pitchFamily="49" charset="-122"/>
                      </a:endParaRPr>
                    </a:p>
                    <a:p>
                      <a:r>
                        <a:rPr lang="en-US" sz="2400" dirty="0">
                          <a:latin typeface="SimHei" panose="02010609060101010101" pitchFamily="49" charset="-122"/>
                          <a:ea typeface="SimHei" panose="02010609060101010101" pitchFamily="49" charset="-122"/>
                        </a:rPr>
                        <a:t>We all possess knowledge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bg1">
                              <a:lumMod val="50000"/>
                            </a:schemeClr>
                          </a:solidFill>
                          <a:latin typeface="SimHei" panose="02010609060101010101" pitchFamily="49" charset="-122"/>
                          <a:ea typeface="SimHei" panose="02010609060101010101" pitchFamily="49" charset="-122"/>
                        </a:rPr>
                        <a:t>我們不都有愛心</a:t>
                      </a:r>
                      <a:r>
                        <a:rPr lang="en-US" altLang="zh-TW" sz="2400" dirty="0">
                          <a:solidFill>
                            <a:schemeClr val="bg1">
                              <a:lumMod val="50000"/>
                            </a:schemeClr>
                          </a:solidFill>
                          <a:latin typeface="SimHei" panose="02010609060101010101" pitchFamily="49" charset="-122"/>
                          <a:ea typeface="SimHei" panose="02010609060101010101" pitchFamily="49" charset="-122"/>
                        </a:rPr>
                        <a:t>???</a:t>
                      </a:r>
                    </a:p>
                  </a:txBody>
                  <a:tcPr/>
                </a:tc>
                <a:extLst>
                  <a:ext uri="{0D108BD9-81ED-4DB2-BD59-A6C34878D82A}">
                    <a16:rowId xmlns:a16="http://schemas.microsoft.com/office/drawing/2014/main" val="1950029666"/>
                  </a:ext>
                </a:extLst>
              </a:tr>
              <a:tr h="837840">
                <a:tc>
                  <a:txBody>
                    <a:bodyPr/>
                    <a:lstStyle/>
                    <a:p>
                      <a:r>
                        <a:rPr lang="zh-TW" altLang="en-US" sz="2400" dirty="0">
                          <a:latin typeface="SimHei" panose="02010609060101010101" pitchFamily="49" charset="-122"/>
                          <a:ea typeface="SimHei" panose="02010609060101010101" pitchFamily="49" charset="-122"/>
                        </a:rPr>
                        <a:t>叫人自高自大</a:t>
                      </a:r>
                      <a:endParaRPr lang="en-US" altLang="zh-TW" sz="2400" dirty="0">
                        <a:latin typeface="SimHei" panose="02010609060101010101" pitchFamily="49" charset="-122"/>
                        <a:ea typeface="SimHei" panose="02010609060101010101" pitchFamily="49" charset="-122"/>
                      </a:endParaRPr>
                    </a:p>
                    <a:p>
                      <a:r>
                        <a:rPr lang="en-US" altLang="zh-TW" sz="2400" dirty="0">
                          <a:latin typeface="SimHei" panose="02010609060101010101" pitchFamily="49" charset="-122"/>
                          <a:ea typeface="SimHei" panose="02010609060101010101" pitchFamily="49" charset="-122"/>
                        </a:rPr>
                        <a:t>Knowledge puffs up</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造就人</a:t>
                      </a:r>
                      <a:endParaRPr lang="en-US" altLang="zh-TW" sz="2400" dirty="0">
                        <a:latin typeface="SimHei" panose="02010609060101010101" pitchFamily="49" charset="-122"/>
                        <a:ea typeface="SimHei" panose="02010609060101010101" pitchFamily="49" charset="-122"/>
                      </a:endParaRPr>
                    </a:p>
                    <a:p>
                      <a:r>
                        <a:rPr lang="en-US" sz="2400" dirty="0">
                          <a:latin typeface="SimHei" panose="02010609060101010101" pitchFamily="49" charset="-122"/>
                          <a:ea typeface="SimHei" panose="02010609060101010101" pitchFamily="49" charset="-122"/>
                        </a:rPr>
                        <a:t>Love builds up</a:t>
                      </a:r>
                    </a:p>
                  </a:txBody>
                  <a:tcPr/>
                </a:tc>
                <a:extLst>
                  <a:ext uri="{0D108BD9-81ED-4DB2-BD59-A6C34878D82A}">
                    <a16:rowId xmlns:a16="http://schemas.microsoft.com/office/drawing/2014/main" val="1656792912"/>
                  </a:ext>
                </a:extLst>
              </a:tr>
              <a:tr h="2327334">
                <a:tc>
                  <a:txBody>
                    <a:bodyPr/>
                    <a:lstStyle/>
                    <a:p>
                      <a:r>
                        <a:rPr lang="zh-TW" altLang="en-US" sz="2400" dirty="0">
                          <a:latin typeface="SimHei" panose="02010609060101010101" pitchFamily="49" charset="-122"/>
                          <a:ea typeface="SimHei" panose="02010609060101010101" pitchFamily="49" charset="-122"/>
                        </a:rPr>
                        <a:t>以為自己知道卻仍是不知道他所當知道的</a:t>
                      </a:r>
                      <a:endParaRPr lang="en-US" altLang="zh-TW" sz="2400" dirty="0">
                        <a:latin typeface="SimHei" panose="02010609060101010101" pitchFamily="49" charset="-122"/>
                        <a:ea typeface="SimHei" panose="02010609060101010101" pitchFamily="49" charset="-122"/>
                      </a:endParaRPr>
                    </a:p>
                    <a:p>
                      <a:r>
                        <a:rPr lang="en-US" sz="2400" dirty="0">
                          <a:latin typeface="SimHei" panose="02010609060101010101" pitchFamily="49" charset="-122"/>
                          <a:ea typeface="SimHei" panose="02010609060101010101" pitchFamily="49" charset="-122"/>
                        </a:rPr>
                        <a:t>The man thinks he knows something does not yet know as he ought to know</a:t>
                      </a:r>
                    </a:p>
                  </a:txBody>
                  <a:tcPr/>
                </a:tc>
                <a:tc>
                  <a:txBody>
                    <a:bodyPr/>
                    <a:lstStyle/>
                    <a:p>
                      <a:r>
                        <a:rPr lang="zh-TW" altLang="en-US" sz="2400" dirty="0">
                          <a:latin typeface="SimHei" panose="02010609060101010101" pitchFamily="49" charset="-122"/>
                          <a:ea typeface="SimHei" panose="02010609060101010101" pitchFamily="49" charset="-122"/>
                        </a:rPr>
                        <a:t>愛神的人是神所知道的</a:t>
                      </a:r>
                      <a:endParaRPr lang="en-US" altLang="zh-TW" sz="2400" dirty="0">
                        <a:latin typeface="SimHei" panose="02010609060101010101" pitchFamily="49" charset="-122"/>
                        <a:ea typeface="SimHei" panose="02010609060101010101" pitchFamily="49" charset="-122"/>
                      </a:endParaRPr>
                    </a:p>
                    <a:p>
                      <a:r>
                        <a:rPr lang="en-US" sz="2400" dirty="0">
                          <a:latin typeface="SimHei" panose="02010609060101010101" pitchFamily="49" charset="-122"/>
                          <a:ea typeface="SimHei" panose="02010609060101010101" pitchFamily="49" charset="-122"/>
                        </a:rPr>
                        <a:t>The man who lives God is known by God</a:t>
                      </a:r>
                    </a:p>
                    <a:p>
                      <a:r>
                        <a:rPr lang="zh-TW" altLang="en-US" sz="2400" i="1" dirty="0">
                          <a:solidFill>
                            <a:srgbClr val="FFC000"/>
                          </a:solidFill>
                          <a:latin typeface="SimHei" panose="02010609060101010101" pitchFamily="49" charset="-122"/>
                          <a:ea typeface="SimHei" panose="02010609060101010101" pitchFamily="49" charset="-122"/>
                        </a:rPr>
                        <a:t>神就是愛，住在愛裡面的，就是住在神裡面，神也住在他裡面。 約一</a:t>
                      </a:r>
                      <a:r>
                        <a:rPr lang="en-US" altLang="zh-TW" sz="2400" i="1" dirty="0">
                          <a:solidFill>
                            <a:srgbClr val="FFC000"/>
                          </a:solidFill>
                          <a:latin typeface="SimHei" panose="02010609060101010101" pitchFamily="49" charset="-122"/>
                          <a:ea typeface="SimHei" panose="02010609060101010101" pitchFamily="49" charset="-122"/>
                        </a:rPr>
                        <a:t>4:16</a:t>
                      </a:r>
                      <a:endParaRPr lang="en-US" sz="2400" i="1" dirty="0">
                        <a:solidFill>
                          <a:srgbClr val="FFC000"/>
                        </a:solidFill>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970995901"/>
                  </a:ext>
                </a:extLst>
              </a:tr>
            </a:tbl>
          </a:graphicData>
        </a:graphic>
      </p:graphicFrame>
      <p:sp>
        <p:nvSpPr>
          <p:cNvPr id="6" name="TextBox 5">
            <a:extLst>
              <a:ext uri="{FF2B5EF4-FFF2-40B4-BE49-F238E27FC236}">
                <a16:creationId xmlns:a16="http://schemas.microsoft.com/office/drawing/2014/main" id="{664E7C6C-BD88-42F1-B201-258E771237B9}"/>
              </a:ext>
            </a:extLst>
          </p:cNvPr>
          <p:cNvSpPr txBox="1"/>
          <p:nvPr/>
        </p:nvSpPr>
        <p:spPr>
          <a:xfrm>
            <a:off x="435623" y="6043711"/>
            <a:ext cx="8272754" cy="637675"/>
          </a:xfrm>
          <a:prstGeom prst="rect">
            <a:avLst/>
          </a:prstGeom>
          <a:noFill/>
        </p:spPr>
        <p:txBody>
          <a:bodyPr wrap="square" rtlCol="0">
            <a:spAutoFit/>
          </a:bodyPr>
          <a:lstStyle/>
          <a:p>
            <a:pPr>
              <a:lnSpc>
                <a:spcPct val="150000"/>
              </a:lnSpc>
            </a:pPr>
            <a:r>
              <a:rPr lang="zh-TW" altLang="en-US" sz="2800" dirty="0">
                <a:solidFill>
                  <a:schemeClr val="accent2"/>
                </a:solidFill>
                <a:latin typeface="SimHei" panose="02010609060101010101" pitchFamily="49" charset="-122"/>
                <a:ea typeface="SimHei" panose="02010609060101010101" pitchFamily="49" charset="-122"/>
              </a:rPr>
              <a:t>神看中的不是知識</a:t>
            </a:r>
            <a:r>
              <a:rPr lang="en-US" altLang="zh-TW" sz="2800" dirty="0">
                <a:solidFill>
                  <a:schemeClr val="accent2"/>
                </a:solidFill>
                <a:latin typeface="SimHei" panose="02010609060101010101" pitchFamily="49" charset="-122"/>
                <a:ea typeface="SimHei" panose="02010609060101010101" pitchFamily="49" charset="-122"/>
              </a:rPr>
              <a:t>,</a:t>
            </a:r>
            <a:r>
              <a:rPr lang="zh-TW" altLang="en-US" sz="2800" dirty="0">
                <a:solidFill>
                  <a:schemeClr val="accent2"/>
                </a:solidFill>
                <a:latin typeface="SimHei" panose="02010609060101010101" pitchFamily="49" charset="-122"/>
                <a:ea typeface="SimHei" panose="02010609060101010101" pitchFamily="49" charset="-122"/>
              </a:rPr>
              <a:t>而是愛心</a:t>
            </a:r>
            <a:r>
              <a:rPr lang="en-US" altLang="zh-TW" sz="2800" dirty="0">
                <a:solidFill>
                  <a:schemeClr val="accent2"/>
                </a:solidFill>
                <a:latin typeface="SimHei" panose="02010609060101010101" pitchFamily="49" charset="-122"/>
                <a:ea typeface="SimHei" panose="02010609060101010101" pitchFamily="49" charset="-122"/>
              </a:rPr>
              <a:t>,</a:t>
            </a:r>
            <a:r>
              <a:rPr lang="zh-TW" altLang="en-US" sz="2800" dirty="0">
                <a:solidFill>
                  <a:schemeClr val="accent2"/>
                </a:solidFill>
                <a:latin typeface="SimHei" panose="02010609060101010101" pitchFamily="49" charset="-122"/>
                <a:ea typeface="SimHei" panose="02010609060101010101" pitchFamily="49" charset="-122"/>
              </a:rPr>
              <a:t> 那是不是知識不重要？</a:t>
            </a:r>
            <a:endParaRPr lang="en-US" altLang="zh-TW" sz="2800" dirty="0">
              <a:solidFill>
                <a:schemeClr val="accent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06479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20FEF-08E4-4E28-9642-123C88F5EB52}"/>
              </a:ext>
            </a:extLst>
          </p:cNvPr>
          <p:cNvPicPr>
            <a:picLocks noChangeAspect="1"/>
          </p:cNvPicPr>
          <p:nvPr/>
        </p:nvPicPr>
        <p:blipFill>
          <a:blip r:embed="rId2"/>
          <a:stretch>
            <a:fillRect/>
          </a:stretch>
        </p:blipFill>
        <p:spPr>
          <a:xfrm>
            <a:off x="3047" y="0"/>
            <a:ext cx="9137905" cy="6858000"/>
          </a:xfrm>
          <a:prstGeom prst="rect">
            <a:avLst/>
          </a:prstGeom>
        </p:spPr>
      </p:pic>
      <p:sp>
        <p:nvSpPr>
          <p:cNvPr id="2" name="Title 1">
            <a:extLst>
              <a:ext uri="{FF2B5EF4-FFF2-40B4-BE49-F238E27FC236}">
                <a16:creationId xmlns:a16="http://schemas.microsoft.com/office/drawing/2014/main" id="{5EB35292-8302-4E1A-A8C5-54E9CD000B08}"/>
              </a:ext>
            </a:extLst>
          </p:cNvPr>
          <p:cNvSpPr>
            <a:spLocks noGrp="1"/>
          </p:cNvSpPr>
          <p:nvPr>
            <p:ph type="title"/>
          </p:nvPr>
        </p:nvSpPr>
        <p:spPr>
          <a:xfrm>
            <a:off x="467841" y="-198704"/>
            <a:ext cx="7886700" cy="1499755"/>
          </a:xfrm>
        </p:spPr>
        <p:txBody>
          <a:bodyPr>
            <a:normAutofit/>
          </a:bodyPr>
          <a:lstStyle/>
          <a:p>
            <a:r>
              <a:rPr lang="zh-TW" altLang="en-US" sz="4000" dirty="0">
                <a:latin typeface="SimHei" panose="02010609060101010101" pitchFamily="49" charset="-122"/>
                <a:ea typeface="SimHei" panose="02010609060101010101" pitchFamily="49" charset="-122"/>
              </a:rPr>
              <a:t>知識和愛心</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454795F-A54C-4D71-AFD0-C9FAF4B27708}"/>
              </a:ext>
            </a:extLst>
          </p:cNvPr>
          <p:cNvSpPr>
            <a:spLocks noGrp="1"/>
          </p:cNvSpPr>
          <p:nvPr>
            <p:ph idx="1"/>
          </p:nvPr>
        </p:nvSpPr>
        <p:spPr>
          <a:xfrm>
            <a:off x="467841" y="1102347"/>
            <a:ext cx="8208315" cy="4653306"/>
          </a:xfrm>
        </p:spPr>
        <p:txBody>
          <a:bodyPr>
            <a:normAutofit fontScale="92500"/>
          </a:bodyPr>
          <a:lstStyle/>
          <a:p>
            <a:pPr marL="0" indent="0">
              <a:lnSpc>
                <a:spcPct val="150000"/>
              </a:lnSpc>
              <a:spcBef>
                <a:spcPts val="0"/>
              </a:spcBef>
              <a:buNone/>
            </a:pPr>
            <a:r>
              <a:rPr lang="zh-TW" altLang="en-US" sz="2400" dirty="0">
                <a:latin typeface="SimHei" panose="02010609060101010101" pitchFamily="49" charset="-122"/>
                <a:ea typeface="SimHei" panose="02010609060101010101" pitchFamily="49" charset="-122"/>
              </a:rPr>
              <a:t>我所禱告的，就是要你們的</a:t>
            </a:r>
            <a:r>
              <a:rPr lang="zh-TW" altLang="en-US" sz="2400" dirty="0">
                <a:highlight>
                  <a:srgbClr val="FFFF00"/>
                </a:highlight>
                <a:latin typeface="SimHei" panose="02010609060101010101" pitchFamily="49" charset="-122"/>
                <a:ea typeface="SimHei" panose="02010609060101010101" pitchFamily="49" charset="-122"/>
              </a:rPr>
              <a:t>愛心在知識和各樣見識上多而又多</a:t>
            </a:r>
            <a:r>
              <a:rPr lang="zh-TW" altLang="en-US" sz="2400" dirty="0">
                <a:latin typeface="SimHei" panose="02010609060101010101" pitchFamily="49" charset="-122"/>
                <a:ea typeface="SimHei" panose="02010609060101010101" pitchFamily="49" charset="-122"/>
              </a:rPr>
              <a:t>，使你們能分別是非，做誠實無過的人，直到基督的日子；　　</a:t>
            </a:r>
            <a:r>
              <a:rPr lang="en-US" altLang="zh-TW" sz="2200" dirty="0">
                <a:latin typeface="SimHei" panose="02010609060101010101" pitchFamily="49" charset="-122"/>
                <a:ea typeface="SimHei" panose="02010609060101010101" pitchFamily="49" charset="-122"/>
              </a:rPr>
              <a:t>(</a:t>
            </a:r>
            <a:r>
              <a:rPr lang="zh-TW" altLang="en-US" sz="1900" b="1" dirty="0">
                <a:latin typeface="SimHei" panose="02010609060101010101" pitchFamily="49" charset="-122"/>
                <a:ea typeface="SimHei" panose="02010609060101010101" pitchFamily="49" charset="-122"/>
              </a:rPr>
              <a:t>腓立比書 </a:t>
            </a:r>
            <a:r>
              <a:rPr lang="en-US" altLang="zh-TW" sz="1900" b="1" dirty="0">
                <a:latin typeface="SimHei" panose="02010609060101010101" pitchFamily="49" charset="-122"/>
                <a:ea typeface="SimHei" panose="02010609060101010101" pitchFamily="49" charset="-122"/>
              </a:rPr>
              <a:t>1:9</a:t>
            </a:r>
            <a:r>
              <a:rPr lang="zh-TW" altLang="en-US" sz="1900" b="1" dirty="0">
                <a:latin typeface="SimHei" panose="02010609060101010101" pitchFamily="49" charset="-122"/>
                <a:ea typeface="SimHei" panose="02010609060101010101" pitchFamily="49" charset="-122"/>
              </a:rPr>
              <a:t>－１０</a:t>
            </a:r>
            <a:r>
              <a:rPr lang="en-US" altLang="zh-TW" sz="1900" b="1" dirty="0">
                <a:latin typeface="SimHei" panose="02010609060101010101" pitchFamily="49" charset="-122"/>
                <a:ea typeface="SimHei" panose="02010609060101010101" pitchFamily="49" charset="-122"/>
              </a:rPr>
              <a:t>)</a:t>
            </a:r>
          </a:p>
          <a:p>
            <a:pPr marL="0" indent="0">
              <a:lnSpc>
                <a:spcPct val="150000"/>
              </a:lnSpc>
              <a:spcBef>
                <a:spcPts val="0"/>
              </a:spcBef>
              <a:buNone/>
            </a:pPr>
            <a:r>
              <a:rPr lang="zh-TW" altLang="en-US" sz="2400" dirty="0">
                <a:latin typeface="SimHei" panose="02010609060101010101" pitchFamily="49" charset="-122"/>
                <a:ea typeface="SimHei" panose="02010609060101010101" pitchFamily="49" charset="-122"/>
              </a:rPr>
              <a:t>你們要分外地殷勤：有了信心，又要加上德行；有了德行，又要加上知識； </a:t>
            </a:r>
            <a:r>
              <a:rPr lang="en-US" altLang="zh-TW" sz="2400" b="1" baseline="30000" dirty="0">
                <a:latin typeface="SimHei" panose="02010609060101010101" pitchFamily="49" charset="-122"/>
                <a:ea typeface="SimHei" panose="02010609060101010101" pitchFamily="49" charset="-122"/>
              </a:rPr>
              <a:t>6 </a:t>
            </a:r>
            <a:r>
              <a:rPr lang="zh-TW" altLang="en-US" sz="2400" dirty="0">
                <a:latin typeface="SimHei" panose="02010609060101010101" pitchFamily="49" charset="-122"/>
                <a:ea typeface="SimHei" panose="02010609060101010101" pitchFamily="49" charset="-122"/>
              </a:rPr>
              <a:t>有了</a:t>
            </a:r>
            <a:r>
              <a:rPr lang="zh-TW" altLang="en-US" sz="2400" dirty="0">
                <a:highlight>
                  <a:srgbClr val="FFFF00"/>
                </a:highlight>
                <a:latin typeface="SimHei" panose="02010609060101010101" pitchFamily="49" charset="-122"/>
                <a:ea typeface="SimHei" panose="02010609060101010101" pitchFamily="49" charset="-122"/>
              </a:rPr>
              <a:t>知識</a:t>
            </a:r>
            <a:r>
              <a:rPr lang="zh-TW" altLang="en-US" sz="2400" dirty="0">
                <a:latin typeface="SimHei" panose="02010609060101010101" pitchFamily="49" charset="-122"/>
                <a:ea typeface="SimHei" panose="02010609060101010101" pitchFamily="49" charset="-122"/>
              </a:rPr>
              <a:t>，又要加上節制；有了節制，又要加上忍耐；有了忍耐，又要加上虔敬； </a:t>
            </a:r>
            <a:r>
              <a:rPr lang="en-US" altLang="zh-TW" sz="2400" b="1" baseline="30000" dirty="0">
                <a:latin typeface="SimHei" panose="02010609060101010101" pitchFamily="49" charset="-122"/>
                <a:ea typeface="SimHei" panose="02010609060101010101" pitchFamily="49" charset="-122"/>
              </a:rPr>
              <a:t>7 </a:t>
            </a:r>
            <a:r>
              <a:rPr lang="zh-TW" altLang="en-US" sz="2400" dirty="0">
                <a:latin typeface="SimHei" panose="02010609060101010101" pitchFamily="49" charset="-122"/>
                <a:ea typeface="SimHei" panose="02010609060101010101" pitchFamily="49" charset="-122"/>
              </a:rPr>
              <a:t>有了虔敬，又要加上</a:t>
            </a:r>
            <a:r>
              <a:rPr lang="zh-TW" altLang="en-US" sz="2400" dirty="0">
                <a:highlight>
                  <a:srgbClr val="FFFF00"/>
                </a:highlight>
                <a:latin typeface="SimHei" panose="02010609060101010101" pitchFamily="49" charset="-122"/>
                <a:ea typeface="SimHei" panose="02010609060101010101" pitchFamily="49" charset="-122"/>
              </a:rPr>
              <a:t>愛</a:t>
            </a:r>
            <a:r>
              <a:rPr lang="zh-TW" altLang="en-US" sz="2400" dirty="0">
                <a:latin typeface="SimHei" panose="02010609060101010101" pitchFamily="49" charset="-122"/>
                <a:ea typeface="SimHei" panose="02010609060101010101" pitchFamily="49" charset="-122"/>
              </a:rPr>
              <a:t>弟兄的</a:t>
            </a:r>
            <a:r>
              <a:rPr lang="zh-TW" altLang="en-US" sz="2400" dirty="0">
                <a:highlight>
                  <a:srgbClr val="FFFF00"/>
                </a:highlight>
                <a:latin typeface="SimHei" panose="02010609060101010101" pitchFamily="49" charset="-122"/>
                <a:ea typeface="SimHei" panose="02010609060101010101" pitchFamily="49" charset="-122"/>
              </a:rPr>
              <a:t>心</a:t>
            </a:r>
            <a:r>
              <a:rPr lang="zh-TW" altLang="en-US" sz="2400" dirty="0">
                <a:latin typeface="SimHei" panose="02010609060101010101" pitchFamily="49" charset="-122"/>
                <a:ea typeface="SimHei" panose="02010609060101010101" pitchFamily="49" charset="-122"/>
              </a:rPr>
              <a:t>；有了愛弟兄的心，又要加上愛眾人的心。 </a:t>
            </a:r>
            <a:r>
              <a:rPr lang="en-US" altLang="zh-TW" sz="2400" b="1" baseline="30000" dirty="0">
                <a:latin typeface="SimHei" panose="02010609060101010101" pitchFamily="49" charset="-122"/>
                <a:ea typeface="SimHei" panose="02010609060101010101" pitchFamily="49" charset="-122"/>
              </a:rPr>
              <a:t>8 </a:t>
            </a:r>
            <a:r>
              <a:rPr lang="zh-TW" altLang="en-US" sz="2400" dirty="0">
                <a:latin typeface="SimHei" panose="02010609060101010101" pitchFamily="49" charset="-122"/>
                <a:ea typeface="SimHei" panose="02010609060101010101" pitchFamily="49" charset="-122"/>
              </a:rPr>
              <a:t>你們若充充足足地有這幾樣，就必使你們在認識我們的主耶穌基督上，不至於閒懶不結果子了。　　</a:t>
            </a:r>
            <a:r>
              <a:rPr lang="zh-TW" altLang="en-US" sz="1900" dirty="0">
                <a:latin typeface="SimHei" panose="02010609060101010101" pitchFamily="49" charset="-122"/>
                <a:ea typeface="SimHei" panose="02010609060101010101" pitchFamily="49" charset="-122"/>
              </a:rPr>
              <a:t>　 </a:t>
            </a:r>
            <a:r>
              <a:rPr lang="en-US" altLang="zh-TW" sz="1900" dirty="0">
                <a:latin typeface="SimHei" panose="02010609060101010101" pitchFamily="49" charset="-122"/>
                <a:ea typeface="SimHei" panose="02010609060101010101" pitchFamily="49" charset="-122"/>
              </a:rPr>
              <a:t>(</a:t>
            </a:r>
            <a:r>
              <a:rPr lang="zh-TW" altLang="en-US" sz="1900" b="1" dirty="0">
                <a:latin typeface="SimHei" panose="02010609060101010101" pitchFamily="49" charset="-122"/>
                <a:ea typeface="SimHei" panose="02010609060101010101" pitchFamily="49" charset="-122"/>
              </a:rPr>
              <a:t>彼得後書 </a:t>
            </a:r>
            <a:r>
              <a:rPr lang="en-US" altLang="zh-TW" sz="1900" b="1" dirty="0">
                <a:latin typeface="SimHei" panose="02010609060101010101" pitchFamily="49" charset="-122"/>
                <a:ea typeface="SimHei" panose="02010609060101010101" pitchFamily="49" charset="-122"/>
              </a:rPr>
              <a:t>1</a:t>
            </a:r>
            <a:r>
              <a:rPr lang="zh-TW" altLang="en-US" sz="1900" b="1" dirty="0">
                <a:latin typeface="SimHei" panose="02010609060101010101" pitchFamily="49" charset="-122"/>
                <a:ea typeface="SimHei" panose="02010609060101010101" pitchFamily="49" charset="-122"/>
              </a:rPr>
              <a:t>：５－８</a:t>
            </a:r>
            <a:r>
              <a:rPr lang="en-US" altLang="zh-TW" sz="1900" b="1" dirty="0">
                <a:latin typeface="SimHei" panose="02010609060101010101" pitchFamily="49" charset="-122"/>
                <a:ea typeface="SimHei" panose="02010609060101010101" pitchFamily="49" charset="-122"/>
              </a:rPr>
              <a:t>)</a:t>
            </a:r>
            <a:endParaRPr lang="en-US" sz="2400" b="1" dirty="0">
              <a:latin typeface="SimHei" panose="02010609060101010101" pitchFamily="49" charset="-122"/>
              <a:ea typeface="SimHei" panose="02010609060101010101" pitchFamily="49" charset="-122"/>
            </a:endParaRPr>
          </a:p>
        </p:txBody>
      </p:sp>
      <p:sp>
        <p:nvSpPr>
          <p:cNvPr id="5" name="Rectangle 4">
            <a:extLst>
              <a:ext uri="{FF2B5EF4-FFF2-40B4-BE49-F238E27FC236}">
                <a16:creationId xmlns:a16="http://schemas.microsoft.com/office/drawing/2014/main" id="{D4B621EB-F0B5-45E3-8ECE-8B1BF89528B2}"/>
              </a:ext>
            </a:extLst>
          </p:cNvPr>
          <p:cNvSpPr/>
          <p:nvPr/>
        </p:nvSpPr>
        <p:spPr>
          <a:xfrm>
            <a:off x="1389839" y="6116954"/>
            <a:ext cx="6364321" cy="461665"/>
          </a:xfrm>
          <a:prstGeom prst="rect">
            <a:avLst/>
          </a:prstGeom>
          <a:solidFill>
            <a:srgbClr val="FFFF00"/>
          </a:solidFill>
        </p:spPr>
        <p:txBody>
          <a:bodyPr wrap="square" anchor="ctr">
            <a:spAutoFit/>
          </a:bodyPr>
          <a:lstStyle/>
          <a:p>
            <a:r>
              <a:rPr lang="zh-TW" altLang="en-US" sz="2400" i="1" dirty="0">
                <a:latin typeface="SimHei" panose="02010609060101010101" pitchFamily="49" charset="-122"/>
                <a:ea typeface="SimHei" panose="02010609060101010101" pitchFamily="49" charset="-122"/>
              </a:rPr>
              <a:t>缺乏知識會容易受迷惑，愛心與知識的平衡</a:t>
            </a:r>
            <a:endParaRPr lang="en-US" sz="2400" i="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5298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920FEF-08E4-4E28-9642-123C88F5EB52}"/>
              </a:ext>
            </a:extLst>
          </p:cNvPr>
          <p:cNvPicPr>
            <a:picLocks noChangeAspect="1"/>
          </p:cNvPicPr>
          <p:nvPr/>
        </p:nvPicPr>
        <p:blipFill>
          <a:blip r:embed="rId2"/>
          <a:stretch>
            <a:fillRect/>
          </a:stretch>
        </p:blipFill>
        <p:spPr>
          <a:xfrm>
            <a:off x="3047" y="0"/>
            <a:ext cx="9137905" cy="6858000"/>
          </a:xfrm>
          <a:prstGeom prst="rect">
            <a:avLst/>
          </a:prstGeom>
        </p:spPr>
      </p:pic>
      <p:sp>
        <p:nvSpPr>
          <p:cNvPr id="2" name="Title 1">
            <a:extLst>
              <a:ext uri="{FF2B5EF4-FFF2-40B4-BE49-F238E27FC236}">
                <a16:creationId xmlns:a16="http://schemas.microsoft.com/office/drawing/2014/main" id="{5EB35292-8302-4E1A-A8C5-54E9CD000B08}"/>
              </a:ext>
            </a:extLst>
          </p:cNvPr>
          <p:cNvSpPr>
            <a:spLocks noGrp="1"/>
          </p:cNvSpPr>
          <p:nvPr>
            <p:ph type="title"/>
          </p:nvPr>
        </p:nvSpPr>
        <p:spPr>
          <a:xfrm>
            <a:off x="467841" y="-198704"/>
            <a:ext cx="7886700" cy="1499755"/>
          </a:xfrm>
        </p:spPr>
        <p:txBody>
          <a:bodyPr>
            <a:normAutofit/>
          </a:bodyPr>
          <a:lstStyle/>
          <a:p>
            <a:r>
              <a:rPr lang="zh-TW" altLang="en-US" sz="4000" dirty="0">
                <a:latin typeface="SimHei" panose="02010609060101010101" pitchFamily="49" charset="-122"/>
                <a:ea typeface="SimHei" panose="02010609060101010101" pitchFamily="49" charset="-122"/>
              </a:rPr>
              <a:t>知識和愛心</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454795F-A54C-4D71-AFD0-C9FAF4B27708}"/>
              </a:ext>
            </a:extLst>
          </p:cNvPr>
          <p:cNvSpPr>
            <a:spLocks noGrp="1"/>
          </p:cNvSpPr>
          <p:nvPr>
            <p:ph idx="1"/>
          </p:nvPr>
        </p:nvSpPr>
        <p:spPr>
          <a:xfrm>
            <a:off x="467841" y="1102347"/>
            <a:ext cx="8323074" cy="4653306"/>
          </a:xfrm>
        </p:spPr>
        <p:txBody>
          <a:bodyPr>
            <a:normAutofit fontScale="77500" lnSpcReduction="20000"/>
          </a:bodyPr>
          <a:lstStyle/>
          <a:p>
            <a:pPr marL="0" indent="0">
              <a:lnSpc>
                <a:spcPct val="160000"/>
              </a:lnSpc>
              <a:spcBef>
                <a:spcPts val="0"/>
              </a:spcBef>
              <a:buNone/>
            </a:pPr>
            <a:r>
              <a:rPr lang="zh-TW" altLang="en-US" dirty="0">
                <a:latin typeface="SimHei" panose="02010609060101010101" pitchFamily="49" charset="-122"/>
                <a:ea typeface="SimHei" panose="02010609060101010101" pitchFamily="49" charset="-122"/>
              </a:rPr>
              <a:t>因你們已經脫去舊人和舊人的行為， </a:t>
            </a:r>
            <a:r>
              <a:rPr lang="en-US" altLang="zh-TW" b="1" baseline="30000" dirty="0">
                <a:latin typeface="SimHei" panose="02010609060101010101" pitchFamily="49" charset="-122"/>
                <a:ea typeface="SimHei" panose="02010609060101010101" pitchFamily="49" charset="-122"/>
              </a:rPr>
              <a:t>10 </a:t>
            </a:r>
            <a:r>
              <a:rPr lang="zh-TW" altLang="en-US" dirty="0">
                <a:latin typeface="SimHei" panose="02010609060101010101" pitchFamily="49" charset="-122"/>
                <a:ea typeface="SimHei" panose="02010609060101010101" pitchFamily="49" charset="-122"/>
              </a:rPr>
              <a:t>穿上了新人；</a:t>
            </a:r>
            <a:r>
              <a:rPr lang="zh-TW" altLang="en-US" dirty="0">
                <a:highlight>
                  <a:srgbClr val="FFFF00"/>
                </a:highlight>
                <a:latin typeface="SimHei" panose="02010609060101010101" pitchFamily="49" charset="-122"/>
                <a:ea typeface="SimHei" panose="02010609060101010101" pitchFamily="49" charset="-122"/>
              </a:rPr>
              <a:t>這新人在知識上漸漸更新</a:t>
            </a:r>
            <a:r>
              <a:rPr lang="zh-TW" altLang="en-US" dirty="0">
                <a:latin typeface="SimHei" panose="02010609060101010101" pitchFamily="49" charset="-122"/>
                <a:ea typeface="SimHei" panose="02010609060101010101" pitchFamily="49" charset="-122"/>
              </a:rPr>
              <a:t>，正如造他主的形象。 </a:t>
            </a:r>
            <a:r>
              <a:rPr lang="en-US" altLang="zh-TW" b="1" baseline="30000" dirty="0">
                <a:latin typeface="SimHei" panose="02010609060101010101" pitchFamily="49" charset="-122"/>
                <a:ea typeface="SimHei" panose="02010609060101010101" pitchFamily="49" charset="-122"/>
              </a:rPr>
              <a:t>11 </a:t>
            </a:r>
            <a:r>
              <a:rPr lang="zh-TW" altLang="en-US" dirty="0">
                <a:latin typeface="SimHei" panose="02010609060101010101" pitchFamily="49" charset="-122"/>
                <a:ea typeface="SimHei" panose="02010609060101010101" pitchFamily="49" charset="-122"/>
              </a:rPr>
              <a:t>在此並不分</a:t>
            </a:r>
            <a:r>
              <a:rPr lang="zh-TW" altLang="en-US" u="sng" dirty="0">
                <a:latin typeface="SimHei" panose="02010609060101010101" pitchFamily="49" charset="-122"/>
                <a:ea typeface="SimHei" panose="02010609060101010101" pitchFamily="49" charset="-122"/>
              </a:rPr>
              <a:t>希臘</a:t>
            </a:r>
            <a:r>
              <a:rPr lang="zh-TW" altLang="en-US" dirty="0">
                <a:latin typeface="SimHei" panose="02010609060101010101" pitchFamily="49" charset="-122"/>
                <a:ea typeface="SimHei" panose="02010609060101010101" pitchFamily="49" charset="-122"/>
              </a:rPr>
              <a:t>人、</a:t>
            </a:r>
            <a:r>
              <a:rPr lang="zh-TW" altLang="en-US" u="sng" dirty="0">
                <a:latin typeface="SimHei" panose="02010609060101010101" pitchFamily="49" charset="-122"/>
                <a:ea typeface="SimHei" panose="02010609060101010101" pitchFamily="49" charset="-122"/>
              </a:rPr>
              <a:t>猶太</a:t>
            </a:r>
            <a:r>
              <a:rPr lang="zh-TW" altLang="en-US" dirty="0">
                <a:latin typeface="SimHei" panose="02010609060101010101" pitchFamily="49" charset="-122"/>
                <a:ea typeface="SimHei" panose="02010609060101010101" pitchFamily="49" charset="-122"/>
              </a:rPr>
              <a:t>人，受割禮的、未受割禮的，化外人，</a:t>
            </a:r>
            <a:r>
              <a:rPr lang="zh-TW" altLang="en-US" u="sng" dirty="0">
                <a:latin typeface="SimHei" panose="02010609060101010101" pitchFamily="49" charset="-122"/>
                <a:ea typeface="SimHei" panose="02010609060101010101" pitchFamily="49" charset="-122"/>
              </a:rPr>
              <a:t>西古提</a:t>
            </a:r>
            <a:r>
              <a:rPr lang="zh-TW" altLang="en-US" dirty="0">
                <a:latin typeface="SimHei" panose="02010609060101010101" pitchFamily="49" charset="-122"/>
                <a:ea typeface="SimHei" panose="02010609060101010101" pitchFamily="49" charset="-122"/>
              </a:rPr>
              <a:t>人，為奴的，自主的，唯有基督是包括一切，又住在各人之內。所以，你們既是神的選民、聖潔蒙愛的人，就要存憐憫、恩慈、謙虛、溫柔、忍耐的心。 </a:t>
            </a:r>
            <a:r>
              <a:rPr lang="en-US" altLang="zh-TW" b="1" baseline="30000" dirty="0">
                <a:latin typeface="SimHei" panose="02010609060101010101" pitchFamily="49" charset="-122"/>
                <a:ea typeface="SimHei" panose="02010609060101010101" pitchFamily="49" charset="-122"/>
              </a:rPr>
              <a:t>13 </a:t>
            </a:r>
            <a:r>
              <a:rPr lang="zh-TW" altLang="en-US" dirty="0">
                <a:latin typeface="SimHei" panose="02010609060101010101" pitchFamily="49" charset="-122"/>
                <a:ea typeface="SimHei" panose="02010609060101010101" pitchFamily="49" charset="-122"/>
              </a:rPr>
              <a:t>倘若這人與那人有嫌隙，總要彼此包容，彼此饒恕；主怎樣饒恕了你們，你們也要怎樣饒恕人。 </a:t>
            </a:r>
            <a:r>
              <a:rPr lang="en-US" altLang="zh-TW" b="1" baseline="30000" dirty="0">
                <a:latin typeface="SimHei" panose="02010609060101010101" pitchFamily="49" charset="-122"/>
                <a:ea typeface="SimHei" panose="02010609060101010101" pitchFamily="49" charset="-122"/>
              </a:rPr>
              <a:t>14 </a:t>
            </a:r>
            <a:r>
              <a:rPr lang="zh-TW" altLang="en-US" dirty="0">
                <a:latin typeface="SimHei" panose="02010609060101010101" pitchFamily="49" charset="-122"/>
                <a:ea typeface="SimHei" panose="02010609060101010101" pitchFamily="49" charset="-122"/>
              </a:rPr>
              <a:t>在這一切之外，要存著愛心，</a:t>
            </a:r>
            <a:r>
              <a:rPr lang="zh-TW" altLang="en-US" dirty="0">
                <a:highlight>
                  <a:srgbClr val="FFFF00"/>
                </a:highlight>
                <a:latin typeface="SimHei" panose="02010609060101010101" pitchFamily="49" charset="-122"/>
                <a:ea typeface="SimHei" panose="02010609060101010101" pitchFamily="49" charset="-122"/>
              </a:rPr>
              <a:t>愛心就是聯絡全德的</a:t>
            </a:r>
            <a:r>
              <a:rPr lang="zh-TW" altLang="en-US" dirty="0">
                <a:latin typeface="SimHei" panose="02010609060101010101" pitchFamily="49" charset="-122"/>
                <a:ea typeface="SimHei" panose="02010609060101010101" pitchFamily="49" charset="-122"/>
              </a:rPr>
              <a:t>。 </a:t>
            </a:r>
            <a:r>
              <a:rPr lang="en-US" altLang="zh-TW" b="1" baseline="30000" dirty="0">
                <a:latin typeface="SimHei" panose="02010609060101010101" pitchFamily="49" charset="-122"/>
                <a:ea typeface="SimHei" panose="02010609060101010101" pitchFamily="49" charset="-122"/>
              </a:rPr>
              <a:t>15 </a:t>
            </a:r>
            <a:r>
              <a:rPr lang="zh-TW" altLang="en-US" dirty="0">
                <a:latin typeface="SimHei" panose="02010609060101010101" pitchFamily="49" charset="-122"/>
                <a:ea typeface="SimHei" panose="02010609060101010101" pitchFamily="49" charset="-122"/>
              </a:rPr>
              <a:t>又要叫基督的平安在你們心裡做主，你們也為此蒙召，歸為一體；且要存感謝的心。    西</a:t>
            </a:r>
            <a:r>
              <a:rPr lang="en-US" altLang="zh-TW" dirty="0">
                <a:latin typeface="SimHei" panose="02010609060101010101" pitchFamily="49" charset="-122"/>
                <a:ea typeface="SimHei" panose="02010609060101010101" pitchFamily="49" charset="-122"/>
              </a:rPr>
              <a:t>3:9-15</a:t>
            </a:r>
            <a:endParaRPr lang="zh-TW" altLang="en-US" dirty="0">
              <a:latin typeface="SimHei" panose="02010609060101010101" pitchFamily="49" charset="-122"/>
              <a:ea typeface="SimHei" panose="02010609060101010101" pitchFamily="49" charset="-122"/>
            </a:endParaRPr>
          </a:p>
        </p:txBody>
      </p:sp>
      <p:sp>
        <p:nvSpPr>
          <p:cNvPr id="5" name="Rectangle 4">
            <a:extLst>
              <a:ext uri="{FF2B5EF4-FFF2-40B4-BE49-F238E27FC236}">
                <a16:creationId xmlns:a16="http://schemas.microsoft.com/office/drawing/2014/main" id="{D4B621EB-F0B5-45E3-8ECE-8B1BF89528B2}"/>
              </a:ext>
            </a:extLst>
          </p:cNvPr>
          <p:cNvSpPr/>
          <p:nvPr/>
        </p:nvSpPr>
        <p:spPr>
          <a:xfrm>
            <a:off x="1389839" y="6116954"/>
            <a:ext cx="6364321" cy="461665"/>
          </a:xfrm>
          <a:prstGeom prst="rect">
            <a:avLst/>
          </a:prstGeom>
          <a:solidFill>
            <a:srgbClr val="FFFF00"/>
          </a:solidFill>
        </p:spPr>
        <p:txBody>
          <a:bodyPr wrap="square" anchor="ctr">
            <a:spAutoFit/>
          </a:bodyPr>
          <a:lstStyle/>
          <a:p>
            <a:pPr algn="ctr"/>
            <a:r>
              <a:rPr lang="zh-TW" altLang="en-US" sz="2400" i="1" dirty="0">
                <a:latin typeface="SimHei" panose="02010609060101010101" pitchFamily="49" charset="-122"/>
                <a:ea typeface="SimHei" panose="02010609060101010101" pitchFamily="49" charset="-122"/>
              </a:rPr>
              <a:t>知識與愛心</a:t>
            </a:r>
            <a:endParaRPr lang="en-US" sz="2400" i="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19724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34240ED9-7DEC-4D7E-B95C-569C4106ACF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a:xfrm>
            <a:off x="628650" y="18255"/>
            <a:ext cx="7886700" cy="1054975"/>
          </a:xfrm>
        </p:spPr>
        <p:txBody>
          <a:bodyPr>
            <a:normAutofit/>
          </a:bodyPr>
          <a:lstStyle/>
          <a:p>
            <a:r>
              <a:rPr lang="zh-TW" altLang="en-US" sz="4000" dirty="0">
                <a:latin typeface="SimHei" panose="02010609060101010101" pitchFamily="49" charset="-122"/>
                <a:ea typeface="SimHei" panose="02010609060101010101" pitchFamily="49" charset="-122"/>
              </a:rPr>
              <a:t>一</a:t>
            </a:r>
            <a:r>
              <a:rPr lang="en-US" sz="4000" dirty="0">
                <a:latin typeface="SimHei" panose="02010609060101010101" pitchFamily="49" charset="-122"/>
                <a:ea typeface="SimHei" panose="02010609060101010101" pitchFamily="49" charset="-122"/>
              </a:rPr>
              <a:t>.</a:t>
            </a:r>
            <a:r>
              <a:rPr lang="zh-TW" altLang="en-US" sz="4000" u="sng" dirty="0">
                <a:latin typeface="SimHei" panose="02010609060101010101" pitchFamily="49" charset="-122"/>
                <a:ea typeface="SimHei" panose="02010609060101010101" pitchFamily="49" charset="-122"/>
              </a:rPr>
              <a:t>祭物的問題</a:t>
            </a:r>
            <a:r>
              <a:rPr lang="en-US" sz="4000" dirty="0">
                <a:latin typeface="SimHei" panose="02010609060101010101" pitchFamily="49" charset="-122"/>
                <a:ea typeface="SimHei" panose="02010609060101010101" pitchFamily="49" charset="-122"/>
              </a:rPr>
              <a:t> (8:1-13)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49" y="961257"/>
            <a:ext cx="8375391" cy="5766515"/>
          </a:xfrm>
        </p:spPr>
        <p:txBody>
          <a:bodyPr>
            <a:normAutofit fontScale="92500"/>
          </a:bodyPr>
          <a:lstStyle/>
          <a:p>
            <a:pPr marL="0" indent="0">
              <a:lnSpc>
                <a:spcPct val="170000"/>
              </a:lnSpc>
              <a:spcBef>
                <a:spcPts val="0"/>
              </a:spcBef>
              <a:buNone/>
            </a:pPr>
            <a:r>
              <a:rPr lang="en-US" sz="3500" dirty="0">
                <a:latin typeface="SimHei" panose="02010609060101010101" pitchFamily="49" charset="-122"/>
                <a:ea typeface="SimHei" panose="02010609060101010101" pitchFamily="49" charset="-122"/>
              </a:rPr>
              <a:t>C.</a:t>
            </a:r>
            <a:r>
              <a:rPr lang="zh-TW" altLang="en-US" sz="3500" dirty="0">
                <a:latin typeface="SimHei" panose="02010609060101010101" pitchFamily="49" charset="-122"/>
                <a:ea typeface="SimHei" panose="02010609060101010101" pitchFamily="49" charset="-122"/>
              </a:rPr>
              <a:t>真神與偶像</a:t>
            </a:r>
            <a:r>
              <a:rPr lang="en-US" altLang="zh-TW" sz="3500" dirty="0">
                <a:highlight>
                  <a:srgbClr val="FFFF00"/>
                </a:highlight>
                <a:latin typeface="SimHei" panose="02010609060101010101" pitchFamily="49" charset="-122"/>
                <a:ea typeface="SimHei" panose="02010609060101010101" pitchFamily="49" charset="-122"/>
              </a:rPr>
              <a:t>(</a:t>
            </a:r>
            <a:r>
              <a:rPr lang="zh-TW" altLang="en-US" sz="3500" dirty="0">
                <a:highlight>
                  <a:srgbClr val="FFFF00"/>
                </a:highlight>
                <a:latin typeface="SimHei" panose="02010609060101010101" pitchFamily="49" charset="-122"/>
                <a:ea typeface="SimHei" panose="02010609060101010101" pitchFamily="49" charset="-122"/>
              </a:rPr>
              <a:t>屬靈知識</a:t>
            </a:r>
            <a:r>
              <a:rPr lang="en-US" altLang="zh-TW" sz="3500" dirty="0">
                <a:highlight>
                  <a:srgbClr val="FFFF00"/>
                </a:highlight>
                <a:latin typeface="SimHei" panose="02010609060101010101" pitchFamily="49" charset="-122"/>
                <a:ea typeface="SimHei" panose="02010609060101010101" pitchFamily="49" charset="-122"/>
              </a:rPr>
              <a:t>)</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雖有稱為神的，或在天，或在地，</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  就如那許多的神，許多的主；</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然而我們只有一位神，就是父，</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  萬物都本於他</a:t>
            </a:r>
            <a:r>
              <a:rPr lang="en-US" altLang="zh-TW" sz="2400" dirty="0">
                <a:solidFill>
                  <a:schemeClr val="accent2"/>
                </a:solidFill>
                <a:latin typeface="SimHei" panose="02010609060101010101" pitchFamily="49" charset="-122"/>
                <a:ea typeface="SimHei" panose="02010609060101010101" pitchFamily="49" charset="-122"/>
              </a:rPr>
              <a:t>(from whom all things came)</a:t>
            </a:r>
            <a:r>
              <a:rPr lang="zh-TW" altLang="en-US" sz="2400" dirty="0">
                <a:latin typeface="SimHei" panose="02010609060101010101" pitchFamily="49" charset="-122"/>
                <a:ea typeface="SimHei" panose="02010609060101010101" pitchFamily="49" charset="-122"/>
              </a:rPr>
              <a:t>，</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  我們也歸於他</a:t>
            </a:r>
            <a:r>
              <a:rPr lang="en-US" altLang="zh-TW" sz="2400" dirty="0">
                <a:solidFill>
                  <a:schemeClr val="accent2"/>
                </a:solidFill>
                <a:latin typeface="SimHei" panose="02010609060101010101" pitchFamily="49" charset="-122"/>
                <a:ea typeface="SimHei" panose="02010609060101010101" pitchFamily="49" charset="-122"/>
              </a:rPr>
              <a:t>(and for whom we live)</a:t>
            </a:r>
            <a:r>
              <a:rPr lang="zh-TW" altLang="en-US" sz="2400" dirty="0">
                <a:latin typeface="SimHei" panose="02010609060101010101" pitchFamily="49" charset="-122"/>
                <a:ea typeface="SimHei" panose="02010609060101010101" pitchFamily="49" charset="-122"/>
              </a:rPr>
              <a:t>；</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並有一位主，就是耶穌基督，</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  萬物都是藉著他有的</a:t>
            </a:r>
            <a:r>
              <a:rPr lang="en-US" altLang="zh-TW" sz="2400" dirty="0">
                <a:solidFill>
                  <a:schemeClr val="accent2"/>
                </a:solidFill>
                <a:latin typeface="SimHei" panose="02010609060101010101" pitchFamily="49" charset="-122"/>
                <a:ea typeface="SimHei" panose="02010609060101010101" pitchFamily="49" charset="-122"/>
              </a:rPr>
              <a:t>(through whom all things came)</a:t>
            </a:r>
            <a:r>
              <a:rPr lang="zh-TW" altLang="en-US" sz="2400" dirty="0">
                <a:latin typeface="SimHei" panose="02010609060101010101" pitchFamily="49" charset="-122"/>
                <a:ea typeface="SimHei" panose="02010609060101010101" pitchFamily="49" charset="-122"/>
              </a:rPr>
              <a:t>，</a:t>
            </a:r>
          </a:p>
          <a:p>
            <a:pPr marL="0" indent="0">
              <a:lnSpc>
                <a:spcPct val="140000"/>
              </a:lnSpc>
              <a:spcBef>
                <a:spcPts val="0"/>
              </a:spcBef>
              <a:buNone/>
            </a:pPr>
            <a:r>
              <a:rPr lang="zh-TW" altLang="en-US" sz="2400" dirty="0">
                <a:latin typeface="SimHei" panose="02010609060101010101" pitchFamily="49" charset="-122"/>
                <a:ea typeface="SimHei" panose="02010609060101010101" pitchFamily="49" charset="-122"/>
              </a:rPr>
              <a:t>  我們也是藉著他有的</a:t>
            </a:r>
            <a:r>
              <a:rPr lang="en-US" altLang="zh-TW" sz="2400" dirty="0">
                <a:solidFill>
                  <a:schemeClr val="accent2"/>
                </a:solidFill>
                <a:latin typeface="SimHei" panose="02010609060101010101" pitchFamily="49" charset="-122"/>
                <a:ea typeface="SimHei" panose="02010609060101010101" pitchFamily="49" charset="-122"/>
              </a:rPr>
              <a:t>(and through whom we live)</a:t>
            </a:r>
            <a:r>
              <a:rPr lang="zh-TW" altLang="en-US" sz="2400" dirty="0">
                <a:latin typeface="SimHei" panose="02010609060101010101" pitchFamily="49" charset="-122"/>
                <a:ea typeface="SimHei" panose="02010609060101010101" pitchFamily="49" charset="-122"/>
              </a:rPr>
              <a:t>。</a:t>
            </a:r>
          </a:p>
          <a:p>
            <a:pPr>
              <a:lnSpc>
                <a:spcPct val="120000"/>
              </a:lnSpc>
              <a:spcBef>
                <a:spcPts val="0"/>
              </a:spcBef>
            </a:pPr>
            <a:r>
              <a:rPr lang="zh-TW" altLang="en-US" sz="2600" b="1" dirty="0">
                <a:latin typeface="SimHei" panose="02010609060101010101" pitchFamily="49" charset="-122"/>
                <a:ea typeface="SimHei" panose="02010609060101010101" pitchFamily="49" charset="-122"/>
              </a:rPr>
              <a:t>偶像在世上算不得什麼 </a:t>
            </a:r>
            <a:r>
              <a:rPr lang="en-US" sz="2600" b="1" dirty="0">
                <a:solidFill>
                  <a:schemeClr val="accent2"/>
                </a:solidFill>
              </a:rPr>
              <a:t>An idol is nothing at all in the world</a:t>
            </a:r>
            <a:endParaRPr lang="en-US" altLang="zh-TW" sz="2600" b="1" dirty="0">
              <a:latin typeface="SimHei" panose="02010609060101010101" pitchFamily="49" charset="-122"/>
              <a:ea typeface="SimHei" panose="02010609060101010101" pitchFamily="49" charset="-122"/>
            </a:endParaRPr>
          </a:p>
          <a:p>
            <a:pPr>
              <a:lnSpc>
                <a:spcPct val="120000"/>
              </a:lnSpc>
              <a:spcBef>
                <a:spcPts val="0"/>
              </a:spcBef>
            </a:pPr>
            <a:r>
              <a:rPr lang="zh-TW" altLang="en-US" sz="2600" b="1" dirty="0">
                <a:latin typeface="SimHei" panose="02010609060101010101" pitchFamily="49" charset="-122"/>
                <a:ea typeface="SimHei" panose="02010609060101010101" pitchFamily="49" charset="-122"/>
              </a:rPr>
              <a:t>神只有一位 </a:t>
            </a:r>
            <a:r>
              <a:rPr lang="en-US" sz="2600" b="1" dirty="0">
                <a:solidFill>
                  <a:schemeClr val="accent2"/>
                </a:solidFill>
              </a:rPr>
              <a:t>There is no God but one</a:t>
            </a:r>
            <a:endParaRPr lang="en-US" altLang="zh-TW" sz="2600" b="1"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607144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CD208C05-3715-4314-BD52-90039B7F932D}"/>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8C3B62-34D5-4423-813F-3CE8F0C226AE}"/>
              </a:ext>
            </a:extLst>
          </p:cNvPr>
          <p:cNvSpPr>
            <a:spLocks noGrp="1"/>
          </p:cNvSpPr>
          <p:nvPr>
            <p:ph type="title"/>
          </p:nvPr>
        </p:nvSpPr>
        <p:spPr>
          <a:xfrm>
            <a:off x="452487" y="-11944"/>
            <a:ext cx="7886700" cy="1140658"/>
          </a:xfrm>
        </p:spPr>
        <p:txBody>
          <a:bodyPr>
            <a:normAutofit/>
          </a:bodyPr>
          <a:lstStyle/>
          <a:p>
            <a:r>
              <a:rPr lang="zh-TW" altLang="en-US" sz="3200" dirty="0">
                <a:latin typeface="SimHei" panose="02010609060101010101" pitchFamily="49" charset="-122"/>
                <a:ea typeface="SimHei" panose="02010609060101010101" pitchFamily="49" charset="-122"/>
              </a:rPr>
              <a:t>歌羅西書 </a:t>
            </a:r>
            <a:r>
              <a:rPr lang="en-US" altLang="zh-TW" sz="3200" dirty="0">
                <a:latin typeface="SimHei" panose="02010609060101010101" pitchFamily="49" charset="-122"/>
                <a:ea typeface="SimHei" panose="02010609060101010101" pitchFamily="49" charset="-122"/>
              </a:rPr>
              <a:t>1</a:t>
            </a:r>
            <a:r>
              <a:rPr lang="zh-TW" altLang="en-US" sz="3200" dirty="0">
                <a:latin typeface="SimHei" panose="02010609060101010101" pitchFamily="49" charset="-122"/>
                <a:ea typeface="SimHei" panose="02010609060101010101" pitchFamily="49" charset="-122"/>
              </a:rPr>
              <a:t>：</a:t>
            </a:r>
            <a:r>
              <a:rPr lang="en-US" altLang="zh-TW" sz="3200" dirty="0">
                <a:latin typeface="SimHei" panose="02010609060101010101" pitchFamily="49" charset="-122"/>
                <a:ea typeface="SimHei" panose="02010609060101010101" pitchFamily="49" charset="-122"/>
              </a:rPr>
              <a:t>15-22</a:t>
            </a:r>
            <a:endParaRPr lang="en-US" sz="32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47BDBACF-F6D3-4A2E-AFE2-820116E6B7AE}"/>
              </a:ext>
            </a:extLst>
          </p:cNvPr>
          <p:cNvSpPr>
            <a:spLocks noGrp="1"/>
          </p:cNvSpPr>
          <p:nvPr>
            <p:ph idx="1"/>
          </p:nvPr>
        </p:nvSpPr>
        <p:spPr>
          <a:xfrm>
            <a:off x="226243" y="1050132"/>
            <a:ext cx="8691513" cy="5672136"/>
          </a:xfrm>
        </p:spPr>
        <p:txBody>
          <a:bodyPr>
            <a:normAutofit fontScale="92500" lnSpcReduction="10000"/>
          </a:bodyPr>
          <a:lstStyle/>
          <a:p>
            <a:pPr marL="0" indent="0">
              <a:lnSpc>
                <a:spcPct val="170000"/>
              </a:lnSpc>
              <a:spcBef>
                <a:spcPts val="0"/>
              </a:spcBef>
              <a:buNone/>
            </a:pPr>
            <a:r>
              <a:rPr lang="en-US" altLang="zh-TW" sz="2400" b="1" baseline="30000" dirty="0">
                <a:latin typeface="SimHei" panose="02010609060101010101" pitchFamily="49" charset="-122"/>
                <a:ea typeface="SimHei" panose="02010609060101010101" pitchFamily="49" charset="-122"/>
              </a:rPr>
              <a:t>15 </a:t>
            </a:r>
            <a:r>
              <a:rPr lang="zh-TW" altLang="en-US" sz="2400" dirty="0">
                <a:latin typeface="SimHei" panose="02010609060101010101" pitchFamily="49" charset="-122"/>
                <a:ea typeface="SimHei" panose="02010609060101010101" pitchFamily="49" charset="-122"/>
              </a:rPr>
              <a:t>愛子是那不能看見之神的像，是首生的，在一切被造的以先。 </a:t>
            </a:r>
            <a:r>
              <a:rPr lang="en-US" altLang="zh-TW" sz="2400" b="1" baseline="30000" dirty="0">
                <a:latin typeface="SimHei" panose="02010609060101010101" pitchFamily="49" charset="-122"/>
                <a:ea typeface="SimHei" panose="02010609060101010101" pitchFamily="49" charset="-122"/>
              </a:rPr>
              <a:t>16 </a:t>
            </a:r>
            <a:r>
              <a:rPr lang="zh-TW" altLang="en-US" sz="2400" dirty="0">
                <a:latin typeface="SimHei" panose="02010609060101010101" pitchFamily="49" charset="-122"/>
                <a:ea typeface="SimHei" panose="02010609060101010101" pitchFamily="49" charset="-122"/>
              </a:rPr>
              <a:t>因為萬有都是</a:t>
            </a:r>
            <a:r>
              <a:rPr lang="zh-TW" altLang="en-US" sz="2400" dirty="0">
                <a:solidFill>
                  <a:schemeClr val="accent2"/>
                </a:solidFill>
                <a:latin typeface="SimHei" panose="02010609060101010101" pitchFamily="49" charset="-122"/>
                <a:ea typeface="SimHei" panose="02010609060101010101" pitchFamily="49" charset="-122"/>
              </a:rPr>
              <a:t>靠他</a:t>
            </a:r>
            <a:r>
              <a:rPr lang="zh-TW" altLang="en-US" sz="2400" dirty="0">
                <a:latin typeface="SimHei" panose="02010609060101010101" pitchFamily="49" charset="-122"/>
                <a:ea typeface="SimHei" panose="02010609060101010101" pitchFamily="49" charset="-122"/>
              </a:rPr>
              <a:t>造的，無論是天上的、地上的，能看見的、不能看見的，或是有位的、主治的、執政的、掌權的，一概都是</a:t>
            </a:r>
            <a:r>
              <a:rPr lang="zh-TW" altLang="en-US" sz="2400" dirty="0">
                <a:solidFill>
                  <a:schemeClr val="accent2"/>
                </a:solidFill>
                <a:latin typeface="SimHei" panose="02010609060101010101" pitchFamily="49" charset="-122"/>
                <a:ea typeface="SimHei" panose="02010609060101010101" pitchFamily="49" charset="-122"/>
              </a:rPr>
              <a:t>藉著他</a:t>
            </a:r>
            <a:r>
              <a:rPr lang="zh-TW" altLang="en-US" sz="2400" dirty="0">
                <a:latin typeface="SimHei" panose="02010609060101010101" pitchFamily="49" charset="-122"/>
                <a:ea typeface="SimHei" panose="02010609060101010101" pitchFamily="49" charset="-122"/>
              </a:rPr>
              <a:t>造的，又是</a:t>
            </a:r>
            <a:r>
              <a:rPr lang="zh-TW" altLang="en-US" sz="2400" dirty="0">
                <a:solidFill>
                  <a:srgbClr val="00B0F0"/>
                </a:solidFill>
                <a:latin typeface="SimHei" panose="02010609060101010101" pitchFamily="49" charset="-122"/>
                <a:ea typeface="SimHei" panose="02010609060101010101" pitchFamily="49" charset="-122"/>
              </a:rPr>
              <a:t>為他造的</a:t>
            </a:r>
            <a:r>
              <a:rPr lang="zh-TW" altLang="en-US" sz="2400" dirty="0">
                <a:latin typeface="SimHei" panose="02010609060101010101" pitchFamily="49" charset="-122"/>
                <a:ea typeface="SimHei" panose="02010609060101010101" pitchFamily="49" charset="-122"/>
              </a:rPr>
              <a:t>。 </a:t>
            </a:r>
            <a:r>
              <a:rPr lang="en-US" altLang="zh-TW" sz="2400" b="1" baseline="30000" dirty="0">
                <a:latin typeface="SimHei" panose="02010609060101010101" pitchFamily="49" charset="-122"/>
                <a:ea typeface="SimHei" panose="02010609060101010101" pitchFamily="49" charset="-122"/>
              </a:rPr>
              <a:t>17 </a:t>
            </a:r>
            <a:r>
              <a:rPr lang="zh-TW" altLang="en-US" sz="2400" dirty="0">
                <a:latin typeface="SimHei" panose="02010609060101010101" pitchFamily="49" charset="-122"/>
                <a:ea typeface="SimHei" panose="02010609060101010101" pitchFamily="49" charset="-122"/>
              </a:rPr>
              <a:t>他</a:t>
            </a:r>
            <a:r>
              <a:rPr lang="zh-TW" altLang="en-US" sz="2400" dirty="0">
                <a:solidFill>
                  <a:srgbClr val="00B0F0"/>
                </a:solidFill>
                <a:latin typeface="SimHei" panose="02010609060101010101" pitchFamily="49" charset="-122"/>
                <a:ea typeface="SimHei" panose="02010609060101010101" pitchFamily="49" charset="-122"/>
              </a:rPr>
              <a:t>在萬有之先</a:t>
            </a:r>
            <a:r>
              <a:rPr lang="zh-TW" altLang="en-US" sz="2400" dirty="0">
                <a:latin typeface="SimHei" panose="02010609060101010101" pitchFamily="49" charset="-122"/>
                <a:ea typeface="SimHei" panose="02010609060101010101" pitchFamily="49" charset="-122"/>
              </a:rPr>
              <a:t>，萬有也</a:t>
            </a:r>
            <a:r>
              <a:rPr lang="zh-TW" altLang="en-US" sz="2400" dirty="0">
                <a:solidFill>
                  <a:schemeClr val="accent2"/>
                </a:solidFill>
                <a:latin typeface="SimHei" panose="02010609060101010101" pitchFamily="49" charset="-122"/>
                <a:ea typeface="SimHei" panose="02010609060101010101" pitchFamily="49" charset="-122"/>
              </a:rPr>
              <a:t>靠他</a:t>
            </a:r>
            <a:r>
              <a:rPr lang="zh-TW" altLang="en-US" sz="2400" dirty="0">
                <a:latin typeface="SimHei" panose="02010609060101010101" pitchFamily="49" charset="-122"/>
                <a:ea typeface="SimHei" panose="02010609060101010101" pitchFamily="49" charset="-122"/>
              </a:rPr>
              <a:t>而立。 </a:t>
            </a:r>
            <a:r>
              <a:rPr lang="en-US" altLang="zh-TW" sz="2400" b="1" baseline="30000" dirty="0">
                <a:latin typeface="SimHei" panose="02010609060101010101" pitchFamily="49" charset="-122"/>
                <a:ea typeface="SimHei" panose="02010609060101010101" pitchFamily="49" charset="-122"/>
              </a:rPr>
              <a:t>18 </a:t>
            </a:r>
            <a:r>
              <a:rPr lang="zh-TW" altLang="en-US" sz="2400" dirty="0">
                <a:latin typeface="SimHei" panose="02010609060101010101" pitchFamily="49" charset="-122"/>
                <a:ea typeface="SimHei" panose="02010609060101010101" pitchFamily="49" charset="-122"/>
              </a:rPr>
              <a:t>他也是教會全體之首。他是元始，是從死裡首先復生的，使他可以在凡事上居首位， </a:t>
            </a:r>
            <a:r>
              <a:rPr lang="en-US" altLang="zh-TW" sz="2400" b="1" baseline="30000" dirty="0">
                <a:latin typeface="SimHei" panose="02010609060101010101" pitchFamily="49" charset="-122"/>
                <a:ea typeface="SimHei" panose="02010609060101010101" pitchFamily="49" charset="-122"/>
              </a:rPr>
              <a:t>19 </a:t>
            </a:r>
            <a:r>
              <a:rPr lang="zh-TW" altLang="en-US" sz="2400" dirty="0">
                <a:latin typeface="SimHei" panose="02010609060101010101" pitchFamily="49" charset="-122"/>
                <a:ea typeface="SimHei" panose="02010609060101010101" pitchFamily="49" charset="-122"/>
              </a:rPr>
              <a:t>因為父喜歡叫一切的豐盛在他裡面居住。 </a:t>
            </a:r>
            <a:r>
              <a:rPr lang="en-US" altLang="zh-TW" sz="2400" b="1" baseline="30000" dirty="0">
                <a:latin typeface="SimHei" panose="02010609060101010101" pitchFamily="49" charset="-122"/>
                <a:ea typeface="SimHei" panose="02010609060101010101" pitchFamily="49" charset="-122"/>
              </a:rPr>
              <a:t>20 </a:t>
            </a:r>
            <a:r>
              <a:rPr lang="zh-TW" altLang="en-US" sz="2400" dirty="0">
                <a:latin typeface="SimHei" panose="02010609060101010101" pitchFamily="49" charset="-122"/>
                <a:ea typeface="SimHei" panose="02010609060101010101" pitchFamily="49" charset="-122"/>
              </a:rPr>
              <a:t>既然</a:t>
            </a:r>
            <a:r>
              <a:rPr lang="zh-TW" altLang="en-US" sz="2400" dirty="0">
                <a:solidFill>
                  <a:schemeClr val="accent2"/>
                </a:solidFill>
                <a:latin typeface="SimHei" panose="02010609060101010101" pitchFamily="49" charset="-122"/>
                <a:ea typeface="SimHei" panose="02010609060101010101" pitchFamily="49" charset="-122"/>
              </a:rPr>
              <a:t>藉著他</a:t>
            </a:r>
            <a:r>
              <a:rPr lang="zh-TW" altLang="en-US" sz="2400" dirty="0">
                <a:latin typeface="SimHei" panose="02010609060101010101" pitchFamily="49" charset="-122"/>
                <a:ea typeface="SimHei" panose="02010609060101010101" pitchFamily="49" charset="-122"/>
              </a:rPr>
              <a:t>在十字架上所流的血成就了和平，便</a:t>
            </a:r>
            <a:r>
              <a:rPr lang="zh-TW" altLang="en-US" sz="2400" dirty="0">
                <a:solidFill>
                  <a:schemeClr val="accent2"/>
                </a:solidFill>
                <a:latin typeface="SimHei" panose="02010609060101010101" pitchFamily="49" charset="-122"/>
                <a:ea typeface="SimHei" panose="02010609060101010101" pitchFamily="49" charset="-122"/>
              </a:rPr>
              <a:t>藉著他</a:t>
            </a:r>
            <a:r>
              <a:rPr lang="zh-TW" altLang="en-US" sz="2400" dirty="0">
                <a:latin typeface="SimHei" panose="02010609060101010101" pitchFamily="49" charset="-122"/>
                <a:ea typeface="SimHei" panose="02010609060101010101" pitchFamily="49" charset="-122"/>
              </a:rPr>
              <a:t>叫萬有，無論是地上的、天上的，都與自己和好了。 </a:t>
            </a:r>
            <a:r>
              <a:rPr lang="en-US" altLang="zh-TW" sz="2400" b="1" baseline="30000" dirty="0">
                <a:latin typeface="SimHei" panose="02010609060101010101" pitchFamily="49" charset="-122"/>
                <a:ea typeface="SimHei" panose="02010609060101010101" pitchFamily="49" charset="-122"/>
              </a:rPr>
              <a:t>21 </a:t>
            </a:r>
            <a:r>
              <a:rPr lang="zh-TW" altLang="en-US" sz="2400" dirty="0">
                <a:latin typeface="SimHei" panose="02010609060101010101" pitchFamily="49" charset="-122"/>
                <a:ea typeface="SimHei" panose="02010609060101010101" pitchFamily="49" charset="-122"/>
              </a:rPr>
              <a:t>你們從前與神隔絕，因著惡行，心裡與他為敵； </a:t>
            </a:r>
            <a:r>
              <a:rPr lang="en-US" altLang="zh-TW" sz="2400" b="1" baseline="30000" dirty="0">
                <a:latin typeface="SimHei" panose="02010609060101010101" pitchFamily="49" charset="-122"/>
                <a:ea typeface="SimHei" panose="02010609060101010101" pitchFamily="49" charset="-122"/>
              </a:rPr>
              <a:t>22 </a:t>
            </a:r>
            <a:r>
              <a:rPr lang="zh-TW" altLang="en-US" sz="2400" dirty="0">
                <a:latin typeface="SimHei" panose="02010609060101010101" pitchFamily="49" charset="-122"/>
                <a:ea typeface="SimHei" panose="02010609060101010101" pitchFamily="49" charset="-122"/>
              </a:rPr>
              <a:t>但如今他</a:t>
            </a:r>
            <a:r>
              <a:rPr lang="zh-TW" altLang="en-US" sz="2400" dirty="0">
                <a:solidFill>
                  <a:schemeClr val="accent2"/>
                </a:solidFill>
                <a:latin typeface="SimHei" panose="02010609060101010101" pitchFamily="49" charset="-122"/>
                <a:ea typeface="SimHei" panose="02010609060101010101" pitchFamily="49" charset="-122"/>
              </a:rPr>
              <a:t>藉著</a:t>
            </a:r>
            <a:r>
              <a:rPr lang="zh-TW" altLang="en-US" sz="2400" dirty="0">
                <a:latin typeface="SimHei" panose="02010609060101010101" pitchFamily="49" charset="-122"/>
                <a:ea typeface="SimHei" panose="02010609060101010101" pitchFamily="49" charset="-122"/>
              </a:rPr>
              <a:t>基督的肉身受死，叫你們與自己和好，都成了聖潔，沒有瑕疵，無可責備，把你們引到自己面前。</a:t>
            </a: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61466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921B0479-5743-4EAD-A2F9-474EB63B6C83}"/>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BC366D-2851-4800-BE18-7FDC14B902EA}"/>
              </a:ext>
            </a:extLst>
          </p:cNvPr>
          <p:cNvSpPr>
            <a:spLocks noGrp="1"/>
          </p:cNvSpPr>
          <p:nvPr>
            <p:ph type="title"/>
          </p:nvPr>
        </p:nvSpPr>
        <p:spPr>
          <a:xfrm>
            <a:off x="685800" y="15875"/>
            <a:ext cx="7886700" cy="1325563"/>
          </a:xfrm>
        </p:spPr>
        <p:txBody>
          <a:bodyPr>
            <a:normAutofit/>
          </a:bodyPr>
          <a:lstStyle/>
          <a:p>
            <a:r>
              <a:rPr lang="zh-TW" altLang="en-US" sz="4000" dirty="0">
                <a:latin typeface="SimHei" panose="02010609060101010101" pitchFamily="49" charset="-122"/>
                <a:ea typeface="SimHei" panose="02010609060101010101" pitchFamily="49" charset="-122"/>
              </a:rPr>
              <a:t>真神與偶像</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2C6F955D-9DA4-466C-8D79-30A1DB3B38FF}"/>
              </a:ext>
            </a:extLst>
          </p:cNvPr>
          <p:cNvSpPr>
            <a:spLocks noGrp="1"/>
          </p:cNvSpPr>
          <p:nvPr>
            <p:ph idx="1"/>
          </p:nvPr>
        </p:nvSpPr>
        <p:spPr>
          <a:xfrm>
            <a:off x="571500" y="1253331"/>
            <a:ext cx="8072438" cy="5361782"/>
          </a:xfrm>
        </p:spPr>
        <p:txBody>
          <a:bodyPr>
            <a:normAutofit fontScale="92500"/>
          </a:bodyPr>
          <a:lstStyle/>
          <a:p>
            <a:pPr marL="0" indent="0">
              <a:lnSpc>
                <a:spcPct val="150000"/>
              </a:lnSpc>
              <a:spcBef>
                <a:spcPts val="0"/>
              </a:spcBef>
              <a:buNone/>
            </a:pPr>
            <a:r>
              <a:rPr lang="zh-CN" altLang="en-US" sz="2000" b="1" dirty="0">
                <a:solidFill>
                  <a:schemeClr val="bg1"/>
                </a:solidFill>
                <a:highlight>
                  <a:srgbClr val="0000FF"/>
                </a:highlight>
                <a:latin typeface="SimHei" panose="02010609060101010101" pitchFamily="49" charset="-122"/>
                <a:ea typeface="SimHei" panose="02010609060101010101" pitchFamily="49" charset="-122"/>
              </a:rPr>
              <a:t>出</a:t>
            </a:r>
            <a:r>
              <a:rPr lang="en-US" altLang="zh-TW" sz="2000" b="1" dirty="0">
                <a:latin typeface="SimHei" panose="02010609060101010101" pitchFamily="49" charset="-122"/>
                <a:ea typeface="SimHei" panose="02010609060101010101" pitchFamily="49" charset="-122"/>
              </a:rPr>
              <a:t>20:1-6</a:t>
            </a:r>
            <a:r>
              <a:rPr lang="zh-TW" altLang="en-US" sz="2000" b="1" dirty="0">
                <a:latin typeface="SimHei" panose="02010609060101010101" pitchFamily="49" charset="-122"/>
                <a:ea typeface="SimHei" panose="02010609060101010101" pitchFamily="49" charset="-122"/>
              </a:rPr>
              <a:t> </a:t>
            </a:r>
            <a:r>
              <a:rPr lang="en-US" altLang="zh-TW" sz="2000" b="1" dirty="0">
                <a:latin typeface="SimHei" panose="02010609060101010101" pitchFamily="49" charset="-122"/>
                <a:ea typeface="SimHei" panose="02010609060101010101" pitchFamily="49" charset="-122"/>
              </a:rPr>
              <a:t> </a:t>
            </a:r>
            <a:r>
              <a:rPr lang="zh-TW" altLang="en-US" sz="2000" dirty="0">
                <a:latin typeface="SimHei" panose="02010609060101010101" pitchFamily="49" charset="-122"/>
                <a:ea typeface="SimHei" panose="02010609060101010101" pitchFamily="49" charset="-122"/>
              </a:rPr>
              <a:t>神吩咐這一切的話說： </a:t>
            </a:r>
            <a:r>
              <a:rPr lang="en-US" altLang="zh-TW" sz="2000" b="1" baseline="30000" dirty="0">
                <a:latin typeface="SimHei" panose="02010609060101010101" pitchFamily="49" charset="-122"/>
                <a:ea typeface="SimHei" panose="02010609060101010101" pitchFamily="49" charset="-122"/>
              </a:rPr>
              <a:t>2 </a:t>
            </a:r>
            <a:r>
              <a:rPr lang="zh-TW" altLang="en-US" sz="2000" dirty="0">
                <a:latin typeface="SimHei" panose="02010609060101010101" pitchFamily="49" charset="-122"/>
                <a:ea typeface="SimHei" panose="02010609060101010101" pitchFamily="49" charset="-122"/>
              </a:rPr>
              <a:t>「我是耶和華你的神，曾將你從</a:t>
            </a:r>
            <a:r>
              <a:rPr lang="zh-TW" altLang="en-US" sz="2000" u="sng" dirty="0">
                <a:latin typeface="SimHei" panose="02010609060101010101" pitchFamily="49" charset="-122"/>
                <a:ea typeface="SimHei" panose="02010609060101010101" pitchFamily="49" charset="-122"/>
              </a:rPr>
              <a:t>埃及</a:t>
            </a:r>
            <a:r>
              <a:rPr lang="zh-TW" altLang="en-US" sz="2000" dirty="0">
                <a:latin typeface="SimHei" panose="02010609060101010101" pitchFamily="49" charset="-122"/>
                <a:ea typeface="SimHei" panose="02010609060101010101" pitchFamily="49" charset="-122"/>
              </a:rPr>
              <a:t>地為奴之家領出來。</a:t>
            </a:r>
            <a:r>
              <a:rPr lang="en-US" altLang="zh-TW" sz="2000" b="1" baseline="30000" dirty="0">
                <a:latin typeface="SimHei" panose="02010609060101010101" pitchFamily="49" charset="-122"/>
                <a:ea typeface="SimHei" panose="02010609060101010101" pitchFamily="49" charset="-122"/>
              </a:rPr>
              <a:t>3 </a:t>
            </a:r>
            <a:r>
              <a:rPr lang="zh-TW" altLang="en-US" sz="2000" dirty="0">
                <a:latin typeface="SimHei" panose="02010609060101010101" pitchFamily="49" charset="-122"/>
                <a:ea typeface="SimHei" panose="02010609060101010101" pitchFamily="49" charset="-122"/>
              </a:rPr>
              <a:t>「</a:t>
            </a:r>
            <a:r>
              <a:rPr lang="zh-TW" altLang="en-US" sz="2600" dirty="0">
                <a:highlight>
                  <a:srgbClr val="FFFF00"/>
                </a:highlight>
                <a:latin typeface="SimHei" panose="02010609060101010101" pitchFamily="49" charset="-122"/>
                <a:ea typeface="SimHei" panose="02010609060101010101" pitchFamily="49" charset="-122"/>
              </a:rPr>
              <a:t>除了我以外，你不可有別的神</a:t>
            </a:r>
            <a:r>
              <a:rPr lang="zh-TW" altLang="en-US" sz="2000" dirty="0">
                <a:latin typeface="SimHei" panose="02010609060101010101" pitchFamily="49" charset="-122"/>
                <a:ea typeface="SimHei" panose="02010609060101010101" pitchFamily="49" charset="-122"/>
              </a:rPr>
              <a:t>。</a:t>
            </a:r>
            <a:r>
              <a:rPr lang="en-US" altLang="zh-TW" sz="2000" b="1" baseline="30000" dirty="0">
                <a:latin typeface="SimHei" panose="02010609060101010101" pitchFamily="49" charset="-122"/>
                <a:ea typeface="SimHei" panose="02010609060101010101" pitchFamily="49" charset="-122"/>
              </a:rPr>
              <a:t>4 </a:t>
            </a:r>
            <a:r>
              <a:rPr lang="zh-TW" altLang="en-US" sz="2000" dirty="0">
                <a:latin typeface="SimHei" panose="02010609060101010101" pitchFamily="49" charset="-122"/>
                <a:ea typeface="SimHei" panose="02010609060101010101" pitchFamily="49" charset="-122"/>
              </a:rPr>
              <a:t>「不可為自己雕刻偶像，也不可做什麼形象彷彿上天、下地和地底下、水中的百物。 </a:t>
            </a:r>
            <a:r>
              <a:rPr lang="en-US" altLang="zh-TW" sz="2000" b="1" baseline="30000" dirty="0">
                <a:latin typeface="SimHei" panose="02010609060101010101" pitchFamily="49" charset="-122"/>
                <a:ea typeface="SimHei" panose="02010609060101010101" pitchFamily="49" charset="-122"/>
              </a:rPr>
              <a:t>5 </a:t>
            </a:r>
            <a:r>
              <a:rPr lang="zh-TW" altLang="en-US" sz="2000" dirty="0">
                <a:latin typeface="SimHei" panose="02010609060101010101" pitchFamily="49" charset="-122"/>
                <a:ea typeface="SimHei" panose="02010609060101010101" pitchFamily="49" charset="-122"/>
              </a:rPr>
              <a:t>不可跪拜那些像，也不可侍奉它，因為我耶和華你的神是忌邪的神。恨我的，我必追討他的罪，自父及子，直到三四代； </a:t>
            </a:r>
            <a:r>
              <a:rPr lang="en-US" altLang="zh-TW" sz="2000" b="1" baseline="30000" dirty="0">
                <a:latin typeface="SimHei" panose="02010609060101010101" pitchFamily="49" charset="-122"/>
                <a:ea typeface="SimHei" panose="02010609060101010101" pitchFamily="49" charset="-122"/>
              </a:rPr>
              <a:t>6 </a:t>
            </a:r>
            <a:r>
              <a:rPr lang="zh-TW" altLang="en-US" sz="2000" dirty="0">
                <a:latin typeface="SimHei" panose="02010609060101010101" pitchFamily="49" charset="-122"/>
                <a:ea typeface="SimHei" panose="02010609060101010101" pitchFamily="49" charset="-122"/>
              </a:rPr>
              <a:t>愛我守我誡命的，我必向他們發慈愛，直到千代。</a:t>
            </a:r>
            <a:endParaRPr lang="en-US" altLang="zh-TW" sz="2000" dirty="0">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sz="2000" b="1" dirty="0">
                <a:latin typeface="SimHei" panose="02010609060101010101" pitchFamily="49" charset="-122"/>
                <a:ea typeface="SimHei" panose="02010609060101010101" pitchFamily="49" charset="-122"/>
              </a:rPr>
              <a:t>賽 </a:t>
            </a:r>
            <a:r>
              <a:rPr lang="en-US" altLang="zh-TW" sz="2000" b="1" dirty="0">
                <a:latin typeface="SimHei" panose="02010609060101010101" pitchFamily="49" charset="-122"/>
                <a:ea typeface="SimHei" panose="02010609060101010101" pitchFamily="49" charset="-122"/>
              </a:rPr>
              <a:t>45:5</a:t>
            </a:r>
            <a:r>
              <a:rPr lang="en-US" altLang="zh-TW" sz="2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我是耶和華，</a:t>
            </a:r>
            <a:r>
              <a:rPr lang="zh-TW" altLang="en-US" sz="2600" dirty="0">
                <a:highlight>
                  <a:srgbClr val="FFFF00"/>
                </a:highlight>
                <a:latin typeface="SimHei" panose="02010609060101010101" pitchFamily="49" charset="-122"/>
                <a:ea typeface="SimHei" panose="02010609060101010101" pitchFamily="49" charset="-122"/>
              </a:rPr>
              <a:t>在我以外並沒有別神，除了我以外再沒有神</a:t>
            </a:r>
            <a:r>
              <a:rPr lang="zh-TW" altLang="en-US" sz="2600" dirty="0">
                <a:latin typeface="SimHei" panose="02010609060101010101" pitchFamily="49" charset="-122"/>
                <a:ea typeface="SimHei" panose="02010609060101010101" pitchFamily="49" charset="-122"/>
              </a:rPr>
              <a:t>。</a:t>
            </a:r>
            <a:r>
              <a:rPr lang="en-US" altLang="zh-TW" sz="2600" dirty="0">
                <a:latin typeface="SimHei" panose="02010609060101010101" pitchFamily="49" charset="-122"/>
                <a:ea typeface="SimHei" panose="02010609060101010101" pitchFamily="49" charset="-122"/>
              </a:rPr>
              <a:t>』</a:t>
            </a:r>
          </a:p>
          <a:p>
            <a:pPr marL="0" indent="0">
              <a:lnSpc>
                <a:spcPct val="150000"/>
              </a:lnSpc>
              <a:spcBef>
                <a:spcPts val="0"/>
              </a:spcBef>
              <a:buNone/>
            </a:pPr>
            <a:r>
              <a:rPr lang="zh-TW" altLang="en-US" sz="2000" b="1" dirty="0">
                <a:latin typeface="SimHei" panose="02010609060101010101" pitchFamily="49" charset="-122"/>
                <a:ea typeface="SimHei" panose="02010609060101010101" pitchFamily="49" charset="-122"/>
              </a:rPr>
              <a:t>可 </a:t>
            </a:r>
            <a:r>
              <a:rPr lang="en-US" altLang="zh-TW" sz="2000" b="1" dirty="0">
                <a:latin typeface="SimHei" panose="02010609060101010101" pitchFamily="49" charset="-122"/>
                <a:ea typeface="SimHei" panose="02010609060101010101" pitchFamily="49" charset="-122"/>
              </a:rPr>
              <a:t>12:29-31 </a:t>
            </a:r>
            <a:r>
              <a:rPr lang="zh-TW" altLang="en-US" sz="2000" b="1" dirty="0">
                <a:latin typeface="SimHei" panose="02010609060101010101" pitchFamily="49" charset="-122"/>
                <a:ea typeface="SimHei" panose="02010609060101010101" pitchFamily="49" charset="-122"/>
              </a:rPr>
              <a:t> </a:t>
            </a:r>
            <a:r>
              <a:rPr lang="en-US" altLang="zh-TW" sz="2000" b="1" baseline="30000" dirty="0">
                <a:latin typeface="SimHei" panose="02010609060101010101" pitchFamily="49" charset="-122"/>
                <a:ea typeface="SimHei" panose="02010609060101010101" pitchFamily="49" charset="-122"/>
              </a:rPr>
              <a:t>29 </a:t>
            </a:r>
            <a:r>
              <a:rPr lang="zh-TW" altLang="en-US" sz="2000" dirty="0">
                <a:latin typeface="SimHei" panose="02010609060101010101" pitchFamily="49" charset="-122"/>
                <a:ea typeface="SimHei" panose="02010609060101010101" pitchFamily="49" charset="-122"/>
              </a:rPr>
              <a:t>耶穌回答說：「第一要緊的就是說：</a:t>
            </a:r>
            <a:r>
              <a:rPr lang="en-US" altLang="zh-TW" sz="2000" dirty="0">
                <a:latin typeface="SimHei" panose="02010609060101010101" pitchFamily="49" charset="-122"/>
                <a:ea typeface="SimHei" panose="02010609060101010101" pitchFamily="49" charset="-122"/>
              </a:rPr>
              <a:t>『</a:t>
            </a:r>
            <a:r>
              <a:rPr lang="zh-TW" altLang="en-US" sz="2000" u="sng" dirty="0">
                <a:latin typeface="SimHei" panose="02010609060101010101" pitchFamily="49" charset="-122"/>
                <a:ea typeface="SimHei" panose="02010609060101010101" pitchFamily="49" charset="-122"/>
              </a:rPr>
              <a:t>以色列</a:t>
            </a:r>
            <a:r>
              <a:rPr lang="zh-TW" altLang="en-US" sz="2000" dirty="0">
                <a:latin typeface="SimHei" panose="02010609060101010101" pitchFamily="49" charset="-122"/>
                <a:ea typeface="SimHei" panose="02010609060101010101" pitchFamily="49" charset="-122"/>
              </a:rPr>
              <a:t>啊，你要聽，</a:t>
            </a:r>
            <a:r>
              <a:rPr lang="zh-TW" altLang="en-US" sz="2600" dirty="0">
                <a:highlight>
                  <a:srgbClr val="FFFF00"/>
                </a:highlight>
                <a:latin typeface="SimHei" panose="02010609060101010101" pitchFamily="49" charset="-122"/>
                <a:ea typeface="SimHei" panose="02010609060101010101" pitchFamily="49" charset="-122"/>
              </a:rPr>
              <a:t>主我們神是獨一的主</a:t>
            </a:r>
            <a:r>
              <a:rPr lang="zh-TW" altLang="en-US" sz="2000" dirty="0">
                <a:latin typeface="SimHei" panose="02010609060101010101" pitchFamily="49" charset="-122"/>
                <a:ea typeface="SimHei" panose="02010609060101010101" pitchFamily="49" charset="-122"/>
              </a:rPr>
              <a:t>。 </a:t>
            </a:r>
            <a:r>
              <a:rPr lang="en-US" altLang="zh-TW" sz="2000" b="1" baseline="30000" dirty="0">
                <a:latin typeface="SimHei" panose="02010609060101010101" pitchFamily="49" charset="-122"/>
                <a:ea typeface="SimHei" panose="02010609060101010101" pitchFamily="49" charset="-122"/>
              </a:rPr>
              <a:t>30 </a:t>
            </a:r>
            <a:r>
              <a:rPr lang="zh-TW" altLang="en-US" sz="2000" dirty="0">
                <a:latin typeface="SimHei" panose="02010609060101010101" pitchFamily="49" charset="-122"/>
                <a:ea typeface="SimHei" panose="02010609060101010101" pitchFamily="49" charset="-122"/>
              </a:rPr>
              <a:t>你要盡心、盡性、盡意、盡力愛主你的神。</a:t>
            </a:r>
            <a:r>
              <a:rPr lang="en-US" altLang="zh-TW" sz="2000" dirty="0">
                <a:latin typeface="SimHei" panose="02010609060101010101" pitchFamily="49" charset="-122"/>
                <a:ea typeface="SimHei" panose="02010609060101010101" pitchFamily="49" charset="-122"/>
              </a:rPr>
              <a:t>』 </a:t>
            </a:r>
            <a:r>
              <a:rPr lang="en-US" altLang="zh-TW" sz="2000" b="1" baseline="30000" dirty="0">
                <a:latin typeface="SimHei" panose="02010609060101010101" pitchFamily="49" charset="-122"/>
                <a:ea typeface="SimHei" panose="02010609060101010101" pitchFamily="49" charset="-122"/>
              </a:rPr>
              <a:t>31 </a:t>
            </a:r>
            <a:r>
              <a:rPr lang="zh-TW" altLang="en-US" sz="2000" dirty="0">
                <a:latin typeface="SimHei" panose="02010609060101010101" pitchFamily="49" charset="-122"/>
                <a:ea typeface="SimHei" panose="02010609060101010101" pitchFamily="49" charset="-122"/>
              </a:rPr>
              <a:t>其次就是說：</a:t>
            </a:r>
            <a:r>
              <a:rPr lang="en-US" altLang="zh-TW" sz="2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要愛人如己。</a:t>
            </a:r>
            <a:r>
              <a:rPr lang="en-US" altLang="zh-TW" sz="2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再沒有比這兩條誡命更大的了。」</a:t>
            </a:r>
            <a:endParaRPr lang="en-US" sz="20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2635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他们为什么造金牛犊拜假神?(含音频) - 生命季刊">
            <a:extLst>
              <a:ext uri="{FF2B5EF4-FFF2-40B4-BE49-F238E27FC236}">
                <a16:creationId xmlns:a16="http://schemas.microsoft.com/office/drawing/2014/main" id="{41FE9764-5B90-4C6B-A4E8-EE9B4E0CDB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51" r="3" b="3"/>
          <a:stretch/>
        </p:blipFill>
        <p:spPr bwMode="auto">
          <a:xfrm>
            <a:off x="4511330" y="-1"/>
            <a:ext cx="4632671" cy="293795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走進巴厘島(組圖) @ 我的部落格，我的賣場廣寶閣! :: 隨意窩Xuite日誌">
            <a:extLst>
              <a:ext uri="{FF2B5EF4-FFF2-40B4-BE49-F238E27FC236}">
                <a16:creationId xmlns:a16="http://schemas.microsoft.com/office/drawing/2014/main" id="{8E820627-FF0B-47CE-B26D-75AC8E3AE5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609"/>
          <a:stretch/>
        </p:blipFill>
        <p:spPr bwMode="auto">
          <a:xfrm>
            <a:off x="3152728" y="2937953"/>
            <a:ext cx="5991270" cy="3920047"/>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Shape 73">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89485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573380"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2C1E8C-C365-47B5-8C38-FA68ED6A7FB6}"/>
              </a:ext>
            </a:extLst>
          </p:cNvPr>
          <p:cNvSpPr>
            <a:spLocks noGrp="1"/>
          </p:cNvSpPr>
          <p:nvPr>
            <p:ph type="title"/>
          </p:nvPr>
        </p:nvSpPr>
        <p:spPr>
          <a:xfrm>
            <a:off x="451979" y="33333"/>
            <a:ext cx="3949616" cy="1039687"/>
          </a:xfrm>
        </p:spPr>
        <p:txBody>
          <a:bodyPr>
            <a:normAutofit/>
          </a:bodyPr>
          <a:lstStyle/>
          <a:p>
            <a:r>
              <a:rPr lang="zh-TW" altLang="en-US" sz="4000" dirty="0">
                <a:solidFill>
                  <a:srgbClr val="FFFF00"/>
                </a:solidFill>
                <a:latin typeface="SimHei" panose="02010609060101010101" pitchFamily="49" charset="-122"/>
                <a:ea typeface="SimHei" panose="02010609060101010101" pitchFamily="49" charset="-122"/>
              </a:rPr>
              <a:t>偶像</a:t>
            </a:r>
            <a:endParaRPr lang="en-US" sz="4000" dirty="0">
              <a:solidFill>
                <a:srgbClr val="FFFF00"/>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65B0D895-D017-4987-A54A-FFAB6E8EF761}"/>
              </a:ext>
            </a:extLst>
          </p:cNvPr>
          <p:cNvSpPr>
            <a:spLocks noGrp="1"/>
          </p:cNvSpPr>
          <p:nvPr>
            <p:ph idx="1"/>
          </p:nvPr>
        </p:nvSpPr>
        <p:spPr>
          <a:xfrm>
            <a:off x="355390" y="1136578"/>
            <a:ext cx="8433219" cy="5583218"/>
          </a:xfrm>
        </p:spPr>
        <p:txBody>
          <a:bodyPr>
            <a:normAutofit fontScale="92500" lnSpcReduction="20000"/>
          </a:bodyPr>
          <a:lstStyle/>
          <a:p>
            <a:pPr marL="0" indent="0">
              <a:lnSpc>
                <a:spcPct val="150000"/>
              </a:lnSpc>
              <a:spcBef>
                <a:spcPts val="0"/>
              </a:spcBef>
              <a:buNone/>
            </a:pPr>
            <a:r>
              <a:rPr lang="zh-CN" altLang="en-US" sz="3200" b="1" dirty="0">
                <a:highlight>
                  <a:srgbClr val="0000FF"/>
                </a:highlight>
                <a:latin typeface="SimHei" panose="02010609060101010101" pitchFamily="49" charset="-122"/>
                <a:ea typeface="SimHei" panose="02010609060101010101" pitchFamily="49" charset="-122"/>
              </a:rPr>
              <a:t>出</a:t>
            </a:r>
            <a:r>
              <a:rPr lang="zh-TW" altLang="en-US" sz="3200" b="1" dirty="0">
                <a:highlight>
                  <a:srgbClr val="0000FF"/>
                </a:highlight>
                <a:latin typeface="SimHei" panose="02010609060101010101" pitchFamily="49" charset="-122"/>
                <a:ea typeface="SimHei" panose="02010609060101010101" pitchFamily="49" charset="-122"/>
              </a:rPr>
              <a:t> </a:t>
            </a:r>
            <a:r>
              <a:rPr lang="en-US" altLang="zh-TW" sz="3200" b="1" dirty="0">
                <a:highlight>
                  <a:srgbClr val="0000FF"/>
                </a:highlight>
                <a:latin typeface="SimHei" panose="02010609060101010101" pitchFamily="49" charset="-122"/>
                <a:ea typeface="SimHei" panose="02010609060101010101" pitchFamily="49" charset="-122"/>
              </a:rPr>
              <a:t>20:3-5</a:t>
            </a:r>
            <a:r>
              <a:rPr lang="zh-TW" altLang="en-US" sz="3200" b="1" dirty="0">
                <a:highlight>
                  <a:srgbClr val="0000FF"/>
                </a:highlight>
                <a:latin typeface="SimHei" panose="02010609060101010101" pitchFamily="49" charset="-122"/>
                <a:ea typeface="SimHei" panose="02010609060101010101" pitchFamily="49" charset="-122"/>
              </a:rPr>
              <a:t> </a:t>
            </a:r>
            <a:r>
              <a:rPr lang="en-US" altLang="zh-TW" sz="3200" b="1" dirty="0">
                <a:highlight>
                  <a:srgbClr val="0000FF"/>
                </a:highlight>
                <a:latin typeface="SimHei" panose="02010609060101010101" pitchFamily="49" charset="-122"/>
                <a:ea typeface="SimHei" panose="02010609060101010101" pitchFamily="49" charset="-122"/>
              </a:rPr>
              <a:t> </a:t>
            </a:r>
            <a:r>
              <a:rPr lang="zh-TW" altLang="en-US" sz="3200" dirty="0">
                <a:highlight>
                  <a:srgbClr val="0000FF"/>
                </a:highlight>
                <a:latin typeface="SimHei" panose="02010609060101010101" pitchFamily="49" charset="-122"/>
                <a:ea typeface="SimHei" panose="02010609060101010101" pitchFamily="49" charset="-122"/>
              </a:rPr>
              <a:t>「除了我以外，你不可有別的神。「不可為自己雕刻偶像，也不可做什麼形象彷彿上天、下地和地底下、水中的百物。不可跪拜那些像，也不可侍奉它，因為我耶和華你的神是忌邪的神。</a:t>
            </a:r>
            <a:endParaRPr lang="en-US" altLang="zh-TW" sz="3200" dirty="0">
              <a:highlight>
                <a:srgbClr val="0000FF"/>
              </a:highlight>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sz="3200" dirty="0">
                <a:solidFill>
                  <a:srgbClr val="FFFF00"/>
                </a:solidFill>
                <a:latin typeface="SimHei" panose="02010609060101010101" pitchFamily="49" charset="-122"/>
                <a:ea typeface="SimHei" panose="02010609060101010101" pitchFamily="49" charset="-122"/>
              </a:rPr>
              <a:t>詩</a:t>
            </a:r>
            <a:r>
              <a:rPr lang="en-US" altLang="zh-TW" sz="3200" dirty="0">
                <a:solidFill>
                  <a:srgbClr val="FFFF00"/>
                </a:solidFill>
                <a:latin typeface="SimHei" panose="02010609060101010101" pitchFamily="49" charset="-122"/>
                <a:ea typeface="SimHei" panose="02010609060101010101" pitchFamily="49" charset="-122"/>
              </a:rPr>
              <a:t>135:15-18</a:t>
            </a:r>
            <a:r>
              <a:rPr lang="zh-TW" altLang="en-US" sz="3200" dirty="0">
                <a:solidFill>
                  <a:srgbClr val="FFFF00"/>
                </a:solidFill>
                <a:latin typeface="SimHei" panose="02010609060101010101" pitchFamily="49" charset="-122"/>
                <a:ea typeface="SimHei" panose="02010609060101010101" pitchFamily="49" charset="-122"/>
              </a:rPr>
              <a:t> 外邦的偶像是金的銀的，是人手所造的。有口卻不能言，有眼卻不能看，有耳卻不能聽，口中也沒有氣息。造他的要和他一樣，凡靠他的也要如此。</a:t>
            </a:r>
          </a:p>
          <a:p>
            <a:pPr marL="0" indent="0">
              <a:lnSpc>
                <a:spcPct val="150000"/>
              </a:lnSpc>
              <a:spcBef>
                <a:spcPts val="0"/>
              </a:spcBef>
              <a:buNone/>
            </a:pPr>
            <a:endParaRPr lang="en-US" altLang="zh-TW" sz="3200" dirty="0">
              <a:solidFill>
                <a:srgbClr val="FFFF00"/>
              </a:solidFill>
              <a:latin typeface="SimHei" panose="02010609060101010101" pitchFamily="49" charset="-122"/>
              <a:ea typeface="SimHei" panose="02010609060101010101" pitchFamily="49" charset="-122"/>
            </a:endParaRPr>
          </a:p>
          <a:p>
            <a:endParaRPr lang="en-US" dirty="0">
              <a:solidFill>
                <a:srgbClr val="FFFF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323291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eO1RaMyKf520IXmYNXEuKoOBbRypqASeVdnT5P-DQK4Zh_HizFfCddR5RHYpfjBr8eadoMzVH94LBtK-T9aA4PVbYPbw88XHljdecrUykCLk9axnm-dX22Ta-ITB3P1L9aVIbxlmMWIEoGucbEUbNahp24fD-12gzEvg3L5TLMXTKZEyWysZK10AD8nxKkOJNprjeXgFLp0lrnBvOjdpkJmnSsTxxAvugtrxVWj_w4DtrwYmlkTMeJ0Gt-0VepYXO94_tj3ahu4RVVYZDkDIzXnZvstNUv71jyHPJynuBvv70tBHnpyQ-nrrkbon9YDv6hvVVJrIiwhouA6pn4EBs21_X7-h1YPScJwQ2m0eCK8dxcQzqdA4hOkyz5ypgWmc0VegN9V_yJrsImowCjv8GAKAcoottcCWE6CtVIkQkYeQNd182N-7o1-gGvt--O1yhJpUFzls5mu9pjPeuRQ2FUionYFOTyyUNHuc3_lLADSCjpQseSJUoBa-_6HfTTAJSDNLKOY4va9gqTJGZiBA7m-my11GG0y08OyiXf655gMFwHxk2Qti6tD8fqJ0Lhe853J13d9oPi7g8mjIsT6-XCAhKnN-yHTI9G94RpUXH-yLkkv1HaYxRqtz3lqr47lI7KbPfO5XlSiSA60RZe77a3nth46KQnTZ=w703-h938-no">
            <a:extLst>
              <a:ext uri="{FF2B5EF4-FFF2-40B4-BE49-F238E27FC236}">
                <a16:creationId xmlns:a16="http://schemas.microsoft.com/office/drawing/2014/main" id="{F8B629AE-49F4-4D14-8D3F-0ED8CD15E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7250"/>
            <a:ext cx="385881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C3D108D-CF7B-48B4-94D2-E6F2D0586E79}"/>
              </a:ext>
            </a:extLst>
          </p:cNvPr>
          <p:cNvPicPr>
            <a:picLocks noChangeAspect="1"/>
          </p:cNvPicPr>
          <p:nvPr/>
        </p:nvPicPr>
        <p:blipFill>
          <a:blip r:embed="rId3"/>
          <a:stretch>
            <a:fillRect/>
          </a:stretch>
        </p:blipFill>
        <p:spPr>
          <a:xfrm>
            <a:off x="5297862" y="857250"/>
            <a:ext cx="3846139" cy="5126361"/>
          </a:xfrm>
          <a:prstGeom prst="rect">
            <a:avLst/>
          </a:prstGeom>
        </p:spPr>
      </p:pic>
      <p:pic>
        <p:nvPicPr>
          <p:cNvPr id="1028" name="Picture 4" descr="https://lh3.googleusercontent.com/IIyNALALfE8EITCCj_6DhnZTkMC9JKKwfNqE9BQQJJ9QizqDbh2p9s9lVkfRhqvPz-TK8wGlH6MKuQZ6pqhhHMMyOUZgqchlKl4nRbWFczAdYb4z0x50k7xwwtUEZHXQUBamyL55f_IkS7pqVRHPFj48Ahdv8vA6zzIJ8mkWp1EUM4nT5VHFAEIBLYpXexdpUr2qMI2wh_LDiXsQ7pDIH5R1N27_Rzba_ZOVwpfZyUBzY8c4c77oB3awld3OA8AgYxuDzVLJAFkbYQAkiPZ8RV5ylb9T5FQuO9e4TxoSvNddO8DdV66PNKsHS5JxhI_MdoJhZfFS0-LACTDMtmRV0pysypAj132zOjhGamtZEcx2o-RF9Y3f8NK88lBw8pL6d99YIPm5wfINQ_5osSajCgmFkaUi-U-cEX0s-aDvXO5E9Q1U1kI7E8LPEUhv_0G_7pYUD1nhb1-S0ln7corKsV7MC0kGs2ULDc66vc7lJA3tU7IPzWBnZQAja9EGeelJCSiHGQ_Ggylw3bw4Z4OJknRFkedHPy4MX5nuGDMMkbeDsfhR8tHjKRzxV35IsMycfzlZHbLwulCsz2jcu0uGli4car-jh995ZuPt3H5dv-W3F43bgHKaH2EBGOINxkrm0PQgQAh-M7Ps_CsJUvnvtddc0pfa7k77=w703-h938-no">
            <a:extLst>
              <a:ext uri="{FF2B5EF4-FFF2-40B4-BE49-F238E27FC236}">
                <a16:creationId xmlns:a16="http://schemas.microsoft.com/office/drawing/2014/main" id="{64AEFFE5-1ACE-434B-92F0-D303EFE75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7996" y="840111"/>
            <a:ext cx="385881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BLgw1dKCcQg4LFVCl_SpQtMphHLAbSGQjnFrPEYFKtj8Jr4VmSetDQRXkD8h_BXRqua5iNs4EmNG8h8kSHe9bHU3B2x32vRbCygBkfqAxRMb2b_X2yTcVyub5PD6k5aPyPagOoegRgo9tMhCw6Mj2XSqGTBCKocVJQ9_7Cv_Fy_18LiaTnYDw5w-rkNqq7g87xYdxeYih2_1YjxDjN1Rooy_TNvRyYg3VwNu2JK1g6UQ80GsEd9VDSvtw1DAXQnNO0A5jrfDLzdicoMFV6C2zuxzgx0fSjjLW5vB8WB5zGavMTXz7Ic1-jdYySGgHgx3lyFQRtMoCzTAIgfaO6eRbZ2FvOBx3xdpEfcnnUYHYY4nJBQmFhh9XbC1C_OwANVsXmWTXPQxUQv1IQQtGCTcU9zhoHTWLJ1xxEGiIub1VwvPHFMJfUdA1TUfDu9RD-r2tNokRfwSTRamU9eVDejoWxllQjE6xccZAiMRWa_v5_C2JcJXPRo1aU5oEKl0lEjwFM6GrCIClOmdEgUe1YX3ci7XdCtPr3Oaa5xJ-fEnYCx6qlXhzRo7o7rI4FU_UlMVGp43SjyFTwe8itaUFPSqviQlggmDoSXJTrouX4svm1v0FGI0qZKqoO-i41u5RM3ikzEo3_GOjG3aOvy9SPtNMgmZVH7w7Yw8=w703-h938-no">
            <a:extLst>
              <a:ext uri="{FF2B5EF4-FFF2-40B4-BE49-F238E27FC236}">
                <a16:creationId xmlns:a16="http://schemas.microsoft.com/office/drawing/2014/main" id="{0B07C2BC-FB83-4866-B145-E8BAC0F76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806" y="840111"/>
            <a:ext cx="3858815"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A1DEB22-5565-449B-9C0C-480F4B5DA6BA}"/>
              </a:ext>
            </a:extLst>
          </p:cNvPr>
          <p:cNvSpPr txBox="1"/>
          <p:nvPr/>
        </p:nvSpPr>
        <p:spPr>
          <a:xfrm>
            <a:off x="830424" y="6195527"/>
            <a:ext cx="6960637" cy="523220"/>
          </a:xfrm>
          <a:prstGeom prst="rect">
            <a:avLst/>
          </a:prstGeom>
          <a:noFill/>
        </p:spPr>
        <p:txBody>
          <a:bodyPr wrap="square" rtlCol="0">
            <a:spAutoFit/>
          </a:bodyPr>
          <a:lstStyle/>
          <a:p>
            <a:pPr algn="ctr"/>
            <a:r>
              <a:rPr lang="zh-TW" altLang="en-US" sz="2800" b="1" dirty="0">
                <a:solidFill>
                  <a:srgbClr val="FF0000"/>
                </a:solidFill>
                <a:latin typeface="SimHei" panose="02010609060101010101" pitchFamily="49" charset="-122"/>
                <a:ea typeface="SimHei" panose="02010609060101010101" pitchFamily="49" charset="-122"/>
              </a:rPr>
              <a:t>偶像是人造的</a:t>
            </a:r>
            <a:r>
              <a:rPr lang="en-US" altLang="zh-TW" sz="2800" b="1" dirty="0">
                <a:solidFill>
                  <a:srgbClr val="FF0000"/>
                </a:solidFill>
                <a:latin typeface="SimHei" panose="02010609060101010101" pitchFamily="49" charset="-122"/>
                <a:ea typeface="SimHei" panose="02010609060101010101" pitchFamily="49" charset="-122"/>
              </a:rPr>
              <a:t>,</a:t>
            </a:r>
            <a:r>
              <a:rPr lang="zh-TW" altLang="en-US" sz="2800" b="1" dirty="0">
                <a:solidFill>
                  <a:srgbClr val="FF0000"/>
                </a:solidFill>
                <a:latin typeface="SimHei" panose="02010609060101010101" pitchFamily="49" charset="-122"/>
                <a:ea typeface="SimHei" panose="02010609060101010101" pitchFamily="49" charset="-122"/>
              </a:rPr>
              <a:t> 但撒旦藉偶像來控制人心</a:t>
            </a:r>
            <a:endParaRPr lang="en-US" sz="2800" b="1" dirty="0">
              <a:solidFill>
                <a:srgbClr val="FF00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8227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1000"/>
                                        <p:tgtEl>
                                          <p:spTgt spid="1030"/>
                                        </p:tgtEl>
                                      </p:cBhvr>
                                    </p:animEffect>
                                    <p:anim calcmode="lin" valueType="num">
                                      <p:cBhvr>
                                        <p:cTn id="26" dur="1000" fill="hold"/>
                                        <p:tgtEl>
                                          <p:spTgt spid="1030"/>
                                        </p:tgtEl>
                                        <p:attrNameLst>
                                          <p:attrName>ppt_x</p:attrName>
                                        </p:attrNameLst>
                                      </p:cBhvr>
                                      <p:tavLst>
                                        <p:tav tm="0">
                                          <p:val>
                                            <p:strVal val="#ppt_x"/>
                                          </p:val>
                                        </p:tav>
                                        <p:tav tm="100000">
                                          <p:val>
                                            <p:strVal val="#ppt_x"/>
                                          </p:val>
                                        </p:tav>
                                      </p:tavLst>
                                    </p:anim>
                                    <p:anim calcmode="lin" valueType="num">
                                      <p:cBhvr>
                                        <p:cTn id="2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靈修365 - 【神同在的大能-約櫃】 2017/3/20 撒母耳記上第5章5:2... | Facebook">
            <a:extLst>
              <a:ext uri="{FF2B5EF4-FFF2-40B4-BE49-F238E27FC236}">
                <a16:creationId xmlns:a16="http://schemas.microsoft.com/office/drawing/2014/main" id="{5D470E2D-1673-4D9D-B80B-B00DD62E3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1876"/>
            <a:ext cx="9144000" cy="54361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412B58-908B-4A85-9A9E-78764DD7552C}"/>
              </a:ext>
            </a:extLst>
          </p:cNvPr>
          <p:cNvSpPr>
            <a:spLocks noGrp="1"/>
          </p:cNvSpPr>
          <p:nvPr>
            <p:ph type="title"/>
          </p:nvPr>
        </p:nvSpPr>
        <p:spPr>
          <a:xfrm>
            <a:off x="628650" y="0"/>
            <a:ext cx="7886700" cy="1325563"/>
          </a:xfrm>
        </p:spPr>
        <p:txBody>
          <a:bodyPr>
            <a:normAutofit/>
          </a:bodyPr>
          <a:lstStyle/>
          <a:p>
            <a:r>
              <a:rPr lang="zh-TW" altLang="en-US" sz="4000" dirty="0">
                <a:latin typeface="SimHei" panose="02010609060101010101" pitchFamily="49" charset="-122"/>
                <a:ea typeface="SimHei" panose="02010609060101010101" pitchFamily="49" charset="-122"/>
              </a:rPr>
              <a:t>真神與偶像 </a:t>
            </a:r>
            <a:r>
              <a:rPr lang="en-US" altLang="zh-TW" sz="4000" dirty="0">
                <a:latin typeface="SimHei" panose="02010609060101010101" pitchFamily="49" charset="-122"/>
                <a:ea typeface="SimHei" panose="02010609060101010101" pitchFamily="49" charset="-122"/>
              </a:rPr>
              <a:t>- </a:t>
            </a:r>
            <a:r>
              <a:rPr lang="zh-TW" altLang="en-US" sz="4000" dirty="0">
                <a:latin typeface="SimHei" panose="02010609060101010101" pitchFamily="49" charset="-122"/>
                <a:ea typeface="SimHei" panose="02010609060101010101" pitchFamily="49" charset="-122"/>
              </a:rPr>
              <a:t>撒母耳記上 </a:t>
            </a:r>
            <a:r>
              <a:rPr lang="en-US" altLang="zh-TW" sz="4000" dirty="0">
                <a:latin typeface="SimHei" panose="02010609060101010101" pitchFamily="49" charset="-122"/>
                <a:ea typeface="SimHei" panose="02010609060101010101" pitchFamily="49" charset="-122"/>
              </a:rPr>
              <a:t>5</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31BE23E7-4953-49C0-89E0-C470E5FABEBD}"/>
              </a:ext>
            </a:extLst>
          </p:cNvPr>
          <p:cNvSpPr>
            <a:spLocks noGrp="1"/>
          </p:cNvSpPr>
          <p:nvPr>
            <p:ph idx="1"/>
          </p:nvPr>
        </p:nvSpPr>
        <p:spPr>
          <a:xfrm>
            <a:off x="245097" y="1703076"/>
            <a:ext cx="8634952" cy="4820271"/>
          </a:xfrm>
          <a:solidFill>
            <a:schemeClr val="bg1"/>
          </a:solidFill>
        </p:spPr>
        <p:txBody>
          <a:bodyPr>
            <a:normAutofit/>
          </a:bodyPr>
          <a:lstStyle/>
          <a:p>
            <a:pPr marL="0" indent="0">
              <a:lnSpc>
                <a:spcPct val="150000"/>
              </a:lnSpc>
              <a:buNone/>
            </a:pPr>
            <a:r>
              <a:rPr lang="zh-TW" altLang="en-US" dirty="0">
                <a:latin typeface="SimHei" panose="02010609060101010101" pitchFamily="49" charset="-122"/>
                <a:ea typeface="SimHei" panose="02010609060101010101" pitchFamily="49" charset="-122"/>
              </a:rPr>
              <a:t> </a:t>
            </a:r>
            <a:r>
              <a:rPr lang="en-US" altLang="zh-TW" b="1" baseline="30000" dirty="0">
                <a:latin typeface="SimHei" panose="02010609060101010101" pitchFamily="49" charset="-122"/>
                <a:ea typeface="SimHei" panose="02010609060101010101" pitchFamily="49" charset="-122"/>
              </a:rPr>
              <a:t>2 </a:t>
            </a:r>
            <a:r>
              <a:rPr lang="zh-TW" altLang="en-US" u="sng" dirty="0">
                <a:latin typeface="SimHei" panose="02010609060101010101" pitchFamily="49" charset="-122"/>
                <a:ea typeface="SimHei" panose="02010609060101010101" pitchFamily="49" charset="-122"/>
              </a:rPr>
              <a:t>非利士</a:t>
            </a:r>
            <a:r>
              <a:rPr lang="zh-TW" altLang="en-US" dirty="0">
                <a:latin typeface="SimHei" panose="02010609060101010101" pitchFamily="49" charset="-122"/>
                <a:ea typeface="SimHei" panose="02010609060101010101" pitchFamily="49" charset="-122"/>
              </a:rPr>
              <a:t>人將神的約櫃抬進</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廟，放在</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的旁邊。 </a:t>
            </a:r>
            <a:r>
              <a:rPr lang="en-US" altLang="zh-TW" b="1" baseline="30000" dirty="0">
                <a:latin typeface="SimHei" panose="02010609060101010101" pitchFamily="49" charset="-122"/>
                <a:ea typeface="SimHei" panose="02010609060101010101" pitchFamily="49" charset="-122"/>
              </a:rPr>
              <a:t>3 </a:t>
            </a:r>
            <a:r>
              <a:rPr lang="zh-TW" altLang="en-US" dirty="0">
                <a:latin typeface="SimHei" panose="02010609060101010101" pitchFamily="49" charset="-122"/>
                <a:ea typeface="SimHei" panose="02010609060101010101" pitchFamily="49" charset="-122"/>
              </a:rPr>
              <a:t>次日清早，</a:t>
            </a:r>
            <a:r>
              <a:rPr lang="zh-TW" altLang="en-US" u="sng" dirty="0">
                <a:latin typeface="SimHei" panose="02010609060101010101" pitchFamily="49" charset="-122"/>
                <a:ea typeface="SimHei" panose="02010609060101010101" pitchFamily="49" charset="-122"/>
              </a:rPr>
              <a:t>亞實突</a:t>
            </a:r>
            <a:r>
              <a:rPr lang="zh-TW" altLang="en-US" dirty="0">
                <a:latin typeface="SimHei" panose="02010609060101010101" pitchFamily="49" charset="-122"/>
                <a:ea typeface="SimHei" panose="02010609060101010101" pitchFamily="49" charset="-122"/>
              </a:rPr>
              <a:t>人起來，見</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仆倒在耶和華的約櫃前，臉伏於地，就把</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仍立在原處。 </a:t>
            </a:r>
            <a:r>
              <a:rPr lang="en-US" altLang="zh-TW" b="1" baseline="30000" dirty="0">
                <a:latin typeface="SimHei" panose="02010609060101010101" pitchFamily="49" charset="-122"/>
                <a:ea typeface="SimHei" panose="02010609060101010101" pitchFamily="49" charset="-122"/>
              </a:rPr>
              <a:t>4 </a:t>
            </a:r>
            <a:r>
              <a:rPr lang="zh-TW" altLang="en-US" dirty="0">
                <a:latin typeface="SimHei" panose="02010609060101010101" pitchFamily="49" charset="-122"/>
                <a:ea typeface="SimHei" panose="02010609060101010101" pitchFamily="49" charset="-122"/>
              </a:rPr>
              <a:t>又次日清早起來，見</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仆倒在耶和華的約櫃前，臉伏於地，並且</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的頭和兩手都在門檻上折斷，只剩下</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的殘體。 </a:t>
            </a:r>
            <a:r>
              <a:rPr lang="en-US" altLang="zh-TW" b="1" baseline="30000" dirty="0">
                <a:latin typeface="SimHei" panose="02010609060101010101" pitchFamily="49" charset="-122"/>
                <a:ea typeface="SimHei" panose="02010609060101010101" pitchFamily="49" charset="-122"/>
              </a:rPr>
              <a:t>5 </a:t>
            </a:r>
            <a:r>
              <a:rPr lang="zh-TW" altLang="en-US" dirty="0">
                <a:latin typeface="SimHei" panose="02010609060101010101" pitchFamily="49" charset="-122"/>
                <a:ea typeface="SimHei" panose="02010609060101010101" pitchFamily="49" charset="-122"/>
              </a:rPr>
              <a:t>因此，</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的祭司和一切進</a:t>
            </a:r>
            <a:r>
              <a:rPr lang="zh-TW" altLang="en-US" u="sng" dirty="0">
                <a:latin typeface="SimHei" panose="02010609060101010101" pitchFamily="49" charset="-122"/>
                <a:ea typeface="SimHei" panose="02010609060101010101" pitchFamily="49" charset="-122"/>
              </a:rPr>
              <a:t>亞實突大袞</a:t>
            </a:r>
            <a:r>
              <a:rPr lang="zh-TW" altLang="en-US" dirty="0">
                <a:latin typeface="SimHei" panose="02010609060101010101" pitchFamily="49" charset="-122"/>
                <a:ea typeface="SimHei" panose="02010609060101010101" pitchFamily="49" charset="-122"/>
              </a:rPr>
              <a:t>廟的人都不踏</a:t>
            </a:r>
            <a:r>
              <a:rPr lang="zh-TW" altLang="en-US" u="sng" dirty="0">
                <a:latin typeface="SimHei" panose="02010609060101010101" pitchFamily="49" charset="-122"/>
                <a:ea typeface="SimHei" panose="02010609060101010101" pitchFamily="49" charset="-122"/>
              </a:rPr>
              <a:t>大袞</a:t>
            </a:r>
            <a:r>
              <a:rPr lang="zh-TW" altLang="en-US" dirty="0">
                <a:latin typeface="SimHei" panose="02010609060101010101" pitchFamily="49" charset="-122"/>
                <a:ea typeface="SimHei" panose="02010609060101010101" pitchFamily="49" charset="-122"/>
              </a:rPr>
              <a:t>廟的門檻，直到今日。</a:t>
            </a:r>
          </a:p>
        </p:txBody>
      </p:sp>
    </p:spTree>
    <p:extLst>
      <p:ext uri="{BB962C8B-B14F-4D97-AF65-F5344CB8AC3E}">
        <p14:creationId xmlns:p14="http://schemas.microsoft.com/office/powerpoint/2010/main" val="404376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ssons from 1 Corinthians: Unity In the Church | WMBC"/>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7777" y="323343"/>
            <a:ext cx="2492990" cy="646331"/>
          </a:xfrm>
          <a:prstGeom prst="rect">
            <a:avLst/>
          </a:prstGeom>
          <a:noFill/>
        </p:spPr>
        <p:txBody>
          <a:bodyPr wrap="none" rtlCol="0">
            <a:spAutoFit/>
          </a:bodyPr>
          <a:lstStyle/>
          <a:p>
            <a:r>
              <a:rPr lang="zh-TW" altLang="en-US" sz="3600" dirty="0">
                <a:solidFill>
                  <a:srgbClr val="800000"/>
                </a:solidFill>
                <a:latin typeface="華康黑體 Std W9" panose="020B0900000000000000" pitchFamily="34" charset="-120"/>
                <a:ea typeface="華康黑體 Std W9" panose="020B0900000000000000" pitchFamily="34" charset="-120"/>
              </a:rPr>
              <a:t>大綱分段：</a:t>
            </a:r>
            <a:endParaRPr lang="en-US" sz="3600" dirty="0">
              <a:solidFill>
                <a:srgbClr val="800000"/>
              </a:solidFill>
              <a:latin typeface="華康黑體 Std W9" panose="020B0900000000000000" pitchFamily="34" charset="-120"/>
              <a:ea typeface="華康黑體 Std W9" panose="020B0900000000000000" pitchFamily="34" charset="-120"/>
            </a:endParaRPr>
          </a:p>
        </p:txBody>
      </p:sp>
      <p:sp>
        <p:nvSpPr>
          <p:cNvPr id="4" name="TextBox 3"/>
          <p:cNvSpPr txBox="1"/>
          <p:nvPr/>
        </p:nvSpPr>
        <p:spPr>
          <a:xfrm>
            <a:off x="367777" y="1293017"/>
            <a:ext cx="8768147" cy="5170646"/>
          </a:xfrm>
          <a:prstGeom prst="rect">
            <a:avLst/>
          </a:prstGeom>
          <a:noFill/>
        </p:spPr>
        <p:txBody>
          <a:bodyPr wrap="square" rtlCol="0">
            <a:spAutoFit/>
          </a:bodyPr>
          <a:lstStyle/>
          <a:p>
            <a:pPr lvl="0"/>
            <a:r>
              <a:rPr lang="en-US" altLang="zh-TW"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一</a:t>
            </a:r>
            <a:r>
              <a:rPr lang="en-US" altLang="zh-TW"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 </a:t>
            </a:r>
            <a:r>
              <a:rPr lang="zh-TW" altLang="en-US" sz="2800" dirty="0">
                <a:solidFill>
                  <a:schemeClr val="accent2">
                    <a:lumMod val="75000"/>
                  </a:schemeClr>
                </a:solidFill>
                <a:latin typeface="華康黑體 Std W9" panose="020B0900000000000000" pitchFamily="34" charset="-120"/>
                <a:ea typeface="華康黑體 Std W9" panose="020B0900000000000000" pitchFamily="34" charset="-120"/>
              </a:rPr>
              <a:t>引言</a:t>
            </a:r>
            <a:r>
              <a:rPr lang="en-US" sz="2800" dirty="0">
                <a:latin typeface="華康黑體 Std W9" panose="020B0900000000000000" pitchFamily="34" charset="-120"/>
                <a:ea typeface="華康黑體 Std W9" panose="020B0900000000000000" pitchFamily="34" charset="-120"/>
              </a:rPr>
              <a:t>– </a:t>
            </a:r>
            <a:r>
              <a:rPr lang="zh-TW" altLang="en-US" sz="2800" dirty="0">
                <a:latin typeface="華康黑體 Std W9" panose="020B0900000000000000" pitchFamily="34" charset="-120"/>
                <a:ea typeface="華康黑體 Std W9" panose="020B0900000000000000" pitchFamily="34" charset="-120"/>
              </a:rPr>
              <a:t>問安</a:t>
            </a:r>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感恩</a:t>
            </a:r>
            <a:r>
              <a:rPr lang="en-US" sz="2800" dirty="0">
                <a:latin typeface="華康黑體 Std W9" panose="020B0900000000000000" pitchFamily="34" charset="-120"/>
                <a:ea typeface="華康黑體 Std W9" panose="020B0900000000000000" pitchFamily="34" charset="-120"/>
              </a:rPr>
              <a:t> (1:1-9)</a:t>
            </a:r>
          </a:p>
          <a:p>
            <a:pPr lvl="0">
              <a:lnSpc>
                <a:spcPts val="2000"/>
              </a:lnSpc>
            </a:pPr>
            <a:endParaRPr lang="en-US" sz="2800" dirty="0">
              <a:latin typeface="華康黑體 Std W9" panose="020B0900000000000000" pitchFamily="34" charset="-120"/>
              <a:ea typeface="華康黑體 Std W9" panose="020B0900000000000000" pitchFamily="34" charset="-120"/>
            </a:endParaRPr>
          </a:p>
          <a:p>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二</a:t>
            </a:r>
            <a:r>
              <a:rPr lang="en-US" sz="2800" dirty="0">
                <a:latin typeface="華康黑體 Std W9" panose="020B0900000000000000" pitchFamily="34" charset="-120"/>
                <a:ea typeface="華康黑體 Std W9" panose="020B0900000000000000" pitchFamily="34" charset="-120"/>
              </a:rPr>
              <a:t>) </a:t>
            </a:r>
            <a:r>
              <a:rPr lang="zh-TW" altLang="en-US" sz="2800" dirty="0">
                <a:solidFill>
                  <a:schemeClr val="accent2">
                    <a:lumMod val="75000"/>
                  </a:schemeClr>
                </a:solidFill>
                <a:latin typeface="華康黑體 Std W9" panose="020B0900000000000000" pitchFamily="34" charset="-120"/>
                <a:ea typeface="華康黑體 Std W9" panose="020B0900000000000000" pitchFamily="34" charset="-120"/>
              </a:rPr>
              <a:t>督責</a:t>
            </a:r>
            <a:r>
              <a:rPr lang="en-US" sz="2800" dirty="0">
                <a:latin typeface="華康黑體 Std W9" panose="020B0900000000000000" pitchFamily="34" charset="-120"/>
                <a:ea typeface="華康黑體 Std W9" panose="020B0900000000000000" pitchFamily="34" charset="-120"/>
              </a:rPr>
              <a:t> -</a:t>
            </a:r>
            <a:r>
              <a:rPr lang="zh-TW" altLang="en-US" sz="2800" dirty="0">
                <a:latin typeface="華康黑體 Std W9" panose="020B0900000000000000" pitchFamily="34" charset="-120"/>
                <a:ea typeface="華康黑體 Std W9" panose="020B0900000000000000" pitchFamily="34" charset="-120"/>
              </a:rPr>
              <a:t>「</a:t>
            </a:r>
            <a:r>
              <a:rPr lang="zh-TW" altLang="en-US" sz="2800" dirty="0">
                <a:solidFill>
                  <a:srgbClr val="800000"/>
                </a:solidFill>
                <a:latin typeface="華康黑體 Std W9" panose="020B0900000000000000" pitchFamily="34" charset="-120"/>
                <a:ea typeface="華康黑體 Std W9" panose="020B0900000000000000" pitchFamily="34" charset="-120"/>
              </a:rPr>
              <a:t>教會性</a:t>
            </a:r>
            <a:r>
              <a:rPr lang="zh-TW" altLang="en-US" sz="2800" dirty="0">
                <a:latin typeface="華康黑體 Std W9" panose="020B0900000000000000" pitchFamily="34" charset="-120"/>
                <a:ea typeface="華康黑體 Std W9" panose="020B0900000000000000" pitchFamily="34" charset="-120"/>
              </a:rPr>
              <a:t>」的問題</a:t>
            </a:r>
            <a:r>
              <a:rPr lang="en-US" sz="2800" dirty="0">
                <a:latin typeface="華康黑體 Std W9" panose="020B0900000000000000" pitchFamily="34" charset="-120"/>
                <a:ea typeface="華康黑體 Std W9" panose="020B0900000000000000" pitchFamily="34" charset="-120"/>
              </a:rPr>
              <a:t> (1:10-10</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a:p>
            <a:r>
              <a:rPr lang="zh-TW" altLang="en-US" sz="28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a.</a:t>
            </a:r>
            <a:r>
              <a:rPr lang="zh-TW" altLang="en-US" sz="2800" dirty="0">
                <a:latin typeface="華康黑體 Std W9" panose="020B0900000000000000" pitchFamily="34" charset="-120"/>
                <a:ea typeface="華康黑體 Std W9" panose="020B0900000000000000" pitchFamily="34" charset="-120"/>
              </a:rPr>
              <a:t>關於分黨</a:t>
            </a:r>
            <a:r>
              <a:rPr lang="en-US" sz="2800" dirty="0">
                <a:latin typeface="華康黑體 Std W9" panose="020B0900000000000000" pitchFamily="34" charset="-120"/>
                <a:ea typeface="華康黑體 Std W9" panose="020B0900000000000000" pitchFamily="34" charset="-120"/>
              </a:rPr>
              <a:t> (1:10-4</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 </a:t>
            </a:r>
          </a:p>
          <a:p>
            <a:r>
              <a:rPr lang="zh-TW" altLang="en-US" sz="28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b.</a:t>
            </a:r>
            <a:r>
              <a:rPr lang="zh-TW" altLang="en-US" sz="2800" dirty="0">
                <a:latin typeface="華康黑體 Std W9" panose="020B0900000000000000" pitchFamily="34" charset="-120"/>
                <a:ea typeface="華康黑體 Std W9" panose="020B0900000000000000" pitchFamily="34" charset="-120"/>
              </a:rPr>
              <a:t>關於淫亂、訴訟</a:t>
            </a:r>
            <a:r>
              <a:rPr lang="en-US" sz="2800" dirty="0">
                <a:latin typeface="華康黑體 Std W9" panose="020B0900000000000000" pitchFamily="34" charset="-120"/>
                <a:ea typeface="華康黑體 Std W9" panose="020B0900000000000000" pitchFamily="34" charset="-120"/>
              </a:rPr>
              <a:t> (5-6</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 </a:t>
            </a:r>
            <a:r>
              <a:rPr lang="zh-TW" altLang="en-US" sz="2800" dirty="0">
                <a:latin typeface="華康黑體 Std W9" panose="020B0900000000000000" pitchFamily="34" charset="-120"/>
                <a:ea typeface="華康黑體 Std W9" panose="020B0900000000000000" pitchFamily="34" charset="-120"/>
              </a:rPr>
              <a:t> </a:t>
            </a:r>
            <a:endParaRPr lang="en-US" altLang="zh-TW" sz="2800" dirty="0">
              <a:latin typeface="華康黑體 Std W9" panose="020B0900000000000000" pitchFamily="34" charset="-120"/>
              <a:ea typeface="華康黑體 Std W9" panose="020B0900000000000000" pitchFamily="34" charset="-120"/>
            </a:endParaRPr>
          </a:p>
          <a:p>
            <a:r>
              <a:rPr lang="en-US" sz="2800" dirty="0">
                <a:latin typeface="華康黑體 Std W9" panose="020B0900000000000000" pitchFamily="34" charset="-120"/>
                <a:ea typeface="華康黑體 Std W9" panose="020B0900000000000000" pitchFamily="34" charset="-120"/>
              </a:rPr>
              <a:t>       c.</a:t>
            </a:r>
            <a:r>
              <a:rPr lang="zh-TW" altLang="en-US" sz="2800" dirty="0">
                <a:latin typeface="華康黑體 Std W9" panose="020B0900000000000000" pitchFamily="34" charset="-120"/>
                <a:ea typeface="華康黑體 Std W9" panose="020B0900000000000000" pitchFamily="34" charset="-120"/>
              </a:rPr>
              <a:t>關於婚娶</a:t>
            </a:r>
            <a:r>
              <a:rPr lang="en-US" sz="2800" dirty="0">
                <a:latin typeface="華康黑體 Std W9" panose="020B0900000000000000" pitchFamily="34" charset="-120"/>
                <a:ea typeface="華康黑體 Std W9" panose="020B0900000000000000" pitchFamily="34" charset="-120"/>
              </a:rPr>
              <a:t> (7</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endParaRPr lang="en-US" altLang="zh-TW" sz="2800" dirty="0">
              <a:latin typeface="華康黑體 Std W9" panose="020B0900000000000000" pitchFamily="34" charset="-120"/>
              <a:ea typeface="華康黑體 Std W9" panose="020B0900000000000000" pitchFamily="34" charset="-120"/>
            </a:endParaRPr>
          </a:p>
          <a:p>
            <a:r>
              <a:rPr lang="en-US" sz="2800" dirty="0">
                <a:latin typeface="華康黑體 Std W9" panose="020B0900000000000000" pitchFamily="34" charset="-120"/>
                <a:ea typeface="華康黑體 Std W9" panose="020B0900000000000000" pitchFamily="34" charset="-120"/>
              </a:rPr>
              <a:t>       d.</a:t>
            </a:r>
            <a:r>
              <a:rPr lang="zh-TW" altLang="en-US" sz="2800" dirty="0">
                <a:latin typeface="華康黑體 Std W9" panose="020B0900000000000000" pitchFamily="34" charset="-120"/>
                <a:ea typeface="華康黑體 Std W9" panose="020B0900000000000000" pitchFamily="34" charset="-120"/>
              </a:rPr>
              <a:t>關於祭物</a:t>
            </a:r>
            <a:r>
              <a:rPr lang="en-US" sz="2800" dirty="0">
                <a:latin typeface="華康黑體 Std W9" panose="020B0900000000000000" pitchFamily="34" charset="-120"/>
                <a:ea typeface="華康黑體 Std W9" panose="020B0900000000000000" pitchFamily="34" charset="-120"/>
              </a:rPr>
              <a:t> (8-10</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a:p>
            <a:pPr>
              <a:lnSpc>
                <a:spcPts val="2000"/>
              </a:lnSpc>
            </a:pPr>
            <a:endParaRPr lang="en-US" sz="2800" dirty="0">
              <a:latin typeface="華康黑體 Std W9" panose="020B0900000000000000" pitchFamily="34" charset="-120"/>
              <a:ea typeface="華康黑體 Std W9" panose="020B0900000000000000" pitchFamily="34" charset="-120"/>
            </a:endParaRPr>
          </a:p>
          <a:p>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三</a:t>
            </a:r>
            <a:r>
              <a:rPr lang="en-US" sz="2800" dirty="0">
                <a:latin typeface="華康黑體 Std W9" panose="020B0900000000000000" pitchFamily="34" charset="-120"/>
                <a:ea typeface="華康黑體 Std W9" panose="020B0900000000000000" pitchFamily="34" charset="-120"/>
              </a:rPr>
              <a:t>) </a:t>
            </a:r>
            <a:r>
              <a:rPr lang="zh-TW" altLang="en-US" sz="2800" dirty="0">
                <a:solidFill>
                  <a:schemeClr val="accent2">
                    <a:lumMod val="75000"/>
                  </a:schemeClr>
                </a:solidFill>
                <a:latin typeface="華康黑體 Std W9" panose="020B0900000000000000" pitchFamily="34" charset="-120"/>
                <a:ea typeface="華康黑體 Std W9" panose="020B0900000000000000" pitchFamily="34" charset="-120"/>
              </a:rPr>
              <a:t>解答</a:t>
            </a:r>
            <a:r>
              <a:rPr lang="en-US" sz="2800" dirty="0">
                <a:latin typeface="華康黑體 Std W9" panose="020B0900000000000000" pitchFamily="34" charset="-120"/>
                <a:ea typeface="華康黑體 Std W9" panose="020B0900000000000000" pitchFamily="34" charset="-120"/>
              </a:rPr>
              <a:t> -</a:t>
            </a:r>
            <a:r>
              <a:rPr lang="zh-TW" altLang="en-US" sz="2800" dirty="0">
                <a:latin typeface="華康黑體 Std W9" panose="020B0900000000000000" pitchFamily="34" charset="-120"/>
                <a:ea typeface="華康黑體 Std W9" panose="020B0900000000000000" pitchFamily="34" charset="-120"/>
              </a:rPr>
              <a:t>「</a:t>
            </a:r>
            <a:r>
              <a:rPr lang="zh-TW" altLang="en-US" sz="2800" dirty="0">
                <a:solidFill>
                  <a:srgbClr val="800000"/>
                </a:solidFill>
                <a:latin typeface="華康黑體 Std W9" panose="020B0900000000000000" pitchFamily="34" charset="-120"/>
                <a:ea typeface="華康黑體 Std W9" panose="020B0900000000000000" pitchFamily="34" charset="-120"/>
              </a:rPr>
              <a:t>教義性</a:t>
            </a:r>
            <a:r>
              <a:rPr lang="zh-TW" altLang="en-US" sz="2800" dirty="0">
                <a:latin typeface="華康黑體 Std W9" panose="020B0900000000000000" pitchFamily="34" charset="-120"/>
                <a:ea typeface="華康黑體 Std W9" panose="020B0900000000000000" pitchFamily="34" charset="-120"/>
              </a:rPr>
              <a:t>」的問題</a:t>
            </a:r>
            <a:r>
              <a:rPr lang="en-US" sz="2800" dirty="0">
                <a:latin typeface="華康黑體 Std W9" panose="020B0900000000000000" pitchFamily="34" charset="-120"/>
                <a:ea typeface="華康黑體 Std W9" panose="020B0900000000000000" pitchFamily="34" charset="-120"/>
              </a:rPr>
              <a:t> (11-15</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a:p>
            <a:r>
              <a:rPr lang="zh-TW" altLang="en-US" sz="28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a.</a:t>
            </a:r>
            <a:r>
              <a:rPr lang="zh-TW" altLang="en-US" sz="2800" dirty="0">
                <a:latin typeface="華康黑體 Std W9" panose="020B0900000000000000" pitchFamily="34" charset="-120"/>
                <a:ea typeface="華康黑體 Std W9" panose="020B0900000000000000" pitchFamily="34" charset="-120"/>
              </a:rPr>
              <a:t>蒙頭 </a:t>
            </a:r>
            <a:r>
              <a:rPr lang="en-US" sz="2800" dirty="0">
                <a:latin typeface="華康黑體 Std W9" panose="020B0900000000000000" pitchFamily="34" charset="-120"/>
                <a:ea typeface="華康黑體 Std W9" panose="020B0900000000000000" pitchFamily="34" charset="-120"/>
              </a:rPr>
              <a:t>(11:1-16) </a:t>
            </a:r>
            <a:r>
              <a:rPr lang="zh-TW" altLang="en-US" sz="28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c.</a:t>
            </a:r>
            <a:r>
              <a:rPr lang="zh-TW" altLang="en-US" sz="2800" dirty="0">
                <a:latin typeface="華康黑體 Std W9" panose="020B0900000000000000" pitchFamily="34" charset="-120"/>
                <a:ea typeface="華康黑體 Std W9" panose="020B0900000000000000" pitchFamily="34" charset="-120"/>
              </a:rPr>
              <a:t>恩賜</a:t>
            </a:r>
            <a:r>
              <a:rPr lang="en-US" sz="2800" dirty="0">
                <a:latin typeface="華康黑體 Std W9" panose="020B0900000000000000" pitchFamily="34" charset="-120"/>
                <a:ea typeface="華康黑體 Std W9" panose="020B0900000000000000" pitchFamily="34" charset="-120"/>
              </a:rPr>
              <a:t> (12-14</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a:p>
            <a:r>
              <a:rPr lang="zh-TW" altLang="en-US" sz="28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b.</a:t>
            </a:r>
            <a:r>
              <a:rPr lang="zh-TW" altLang="en-US" sz="2800" dirty="0">
                <a:latin typeface="華康黑體 Std W9" panose="020B0900000000000000" pitchFamily="34" charset="-120"/>
                <a:ea typeface="華康黑體 Std W9" panose="020B0900000000000000" pitchFamily="34" charset="-120"/>
              </a:rPr>
              <a:t>聖餐</a:t>
            </a:r>
            <a:r>
              <a:rPr lang="en-US" sz="2800" dirty="0">
                <a:latin typeface="華康黑體 Std W9" panose="020B0900000000000000" pitchFamily="34" charset="-120"/>
                <a:ea typeface="華康黑體 Std W9" panose="020B0900000000000000" pitchFamily="34" charset="-120"/>
              </a:rPr>
              <a:t> (11:17-34) </a:t>
            </a:r>
            <a:r>
              <a:rPr lang="zh-TW" altLang="en-US" sz="2800" dirty="0">
                <a:latin typeface="華康黑體 Std W9" panose="020B0900000000000000" pitchFamily="34" charset="-120"/>
                <a:ea typeface="華康黑體 Std W9" panose="020B0900000000000000" pitchFamily="34" charset="-120"/>
              </a:rPr>
              <a:t>   </a:t>
            </a:r>
            <a:r>
              <a:rPr lang="zh-TW" altLang="en-US" sz="2000" dirty="0">
                <a:latin typeface="華康黑體 Std W9" panose="020B0900000000000000" pitchFamily="34" charset="-120"/>
                <a:ea typeface="華康黑體 Std W9" panose="020B0900000000000000" pitchFamily="34" charset="-120"/>
              </a:rPr>
              <a:t>  </a:t>
            </a:r>
            <a:r>
              <a:rPr lang="en-US" sz="2800" dirty="0">
                <a:latin typeface="華康黑體 Std W9" panose="020B0900000000000000" pitchFamily="34" charset="-120"/>
                <a:ea typeface="華康黑體 Std W9" panose="020B0900000000000000" pitchFamily="34" charset="-120"/>
              </a:rPr>
              <a:t>d.</a:t>
            </a:r>
            <a:r>
              <a:rPr lang="zh-TW" altLang="en-US" sz="2800" dirty="0">
                <a:latin typeface="華康黑體 Std W9" panose="020B0900000000000000" pitchFamily="34" charset="-120"/>
                <a:ea typeface="華康黑體 Std W9" panose="020B0900000000000000" pitchFamily="34" charset="-120"/>
              </a:rPr>
              <a:t>復活</a:t>
            </a:r>
            <a:r>
              <a:rPr lang="en-US" sz="2800" dirty="0">
                <a:latin typeface="華康黑體 Std W9" panose="020B0900000000000000" pitchFamily="34" charset="-120"/>
                <a:ea typeface="華康黑體 Std W9" panose="020B0900000000000000" pitchFamily="34" charset="-120"/>
              </a:rPr>
              <a:t> (15</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a:p>
            <a:pPr>
              <a:lnSpc>
                <a:spcPts val="2000"/>
              </a:lnSpc>
            </a:pPr>
            <a:endParaRPr lang="en-US" sz="2800" dirty="0">
              <a:latin typeface="華康黑體 Std W9" panose="020B0900000000000000" pitchFamily="34" charset="-120"/>
              <a:ea typeface="華康黑體 Std W9" panose="020B0900000000000000" pitchFamily="34" charset="-120"/>
            </a:endParaRPr>
          </a:p>
          <a:p>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四</a:t>
            </a:r>
            <a:r>
              <a:rPr lang="en-US" sz="2800" dirty="0">
                <a:latin typeface="華康黑體 Std W9" panose="020B0900000000000000" pitchFamily="34" charset="-120"/>
                <a:ea typeface="華康黑體 Std W9" panose="020B0900000000000000" pitchFamily="34" charset="-120"/>
              </a:rPr>
              <a:t>) </a:t>
            </a:r>
            <a:r>
              <a:rPr lang="zh-TW" altLang="en-US" sz="2800" dirty="0">
                <a:solidFill>
                  <a:schemeClr val="accent2">
                    <a:lumMod val="75000"/>
                  </a:schemeClr>
                </a:solidFill>
                <a:latin typeface="華康黑體 Std W9" panose="020B0900000000000000" pitchFamily="34" charset="-120"/>
                <a:ea typeface="華康黑體 Std W9" panose="020B0900000000000000" pitchFamily="34" charset="-120"/>
              </a:rPr>
              <a:t>結語</a:t>
            </a:r>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勸勉</a:t>
            </a:r>
            <a:r>
              <a:rPr lang="en-US" sz="2800" dirty="0">
                <a:latin typeface="華康黑體 Std W9" panose="020B0900000000000000" pitchFamily="34" charset="-120"/>
                <a:ea typeface="華康黑體 Std W9" panose="020B0900000000000000" pitchFamily="34" charset="-120"/>
              </a:rPr>
              <a:t>/</a:t>
            </a:r>
            <a:r>
              <a:rPr lang="zh-TW" altLang="en-US" sz="2800" dirty="0">
                <a:latin typeface="華康黑體 Std W9" panose="020B0900000000000000" pitchFamily="34" charset="-120"/>
                <a:ea typeface="華康黑體 Std W9" panose="020B0900000000000000" pitchFamily="34" charset="-120"/>
              </a:rPr>
              <a:t>問安</a:t>
            </a:r>
            <a:r>
              <a:rPr lang="en-US" sz="2800" dirty="0">
                <a:latin typeface="華康黑體 Std W9" panose="020B0900000000000000" pitchFamily="34" charset="-120"/>
                <a:ea typeface="華康黑體 Std W9" panose="020B0900000000000000" pitchFamily="34" charset="-120"/>
              </a:rPr>
              <a:t> (16</a:t>
            </a:r>
            <a:r>
              <a:rPr lang="zh-TW" altLang="en-US" sz="2800" dirty="0">
                <a:latin typeface="華康黑體 Std W9" panose="020B0900000000000000" pitchFamily="34" charset="-120"/>
                <a:ea typeface="華康黑體 Std W9" panose="020B0900000000000000" pitchFamily="34" charset="-120"/>
              </a:rPr>
              <a:t>章</a:t>
            </a:r>
            <a:r>
              <a:rPr lang="en-US" sz="2800" dirty="0">
                <a:latin typeface="華康黑體 Std W9" panose="020B0900000000000000" pitchFamily="34" charset="-120"/>
                <a:ea typeface="華康黑體 Std W9" panose="020B0900000000000000" pitchFamily="34" charset="-120"/>
              </a:rPr>
              <a:t>)</a:t>
            </a:r>
          </a:p>
        </p:txBody>
      </p:sp>
      <p:sp>
        <p:nvSpPr>
          <p:cNvPr id="9" name="Arrow: Right 8">
            <a:extLst>
              <a:ext uri="{FF2B5EF4-FFF2-40B4-BE49-F238E27FC236}">
                <a16:creationId xmlns:a16="http://schemas.microsoft.com/office/drawing/2014/main" id="{C4656ADD-F8C8-4B27-A7CD-1694DF9ECC8A}"/>
              </a:ext>
            </a:extLst>
          </p:cNvPr>
          <p:cNvSpPr/>
          <p:nvPr/>
        </p:nvSpPr>
        <p:spPr>
          <a:xfrm rot="10800000">
            <a:off x="4404049" y="3741574"/>
            <a:ext cx="811763" cy="438539"/>
          </a:xfrm>
          <a:prstGeom prst="rightArrow">
            <a:avLst/>
          </a:prstGeom>
          <a:solidFill>
            <a:srgbClr val="00B0F0"/>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66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D130B5E7-AAB6-4242-9F0B-535CBE735683}"/>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748867F-913A-49D4-80E8-1CC394B905F6}"/>
              </a:ext>
            </a:extLst>
          </p:cNvPr>
          <p:cNvSpPr>
            <a:spLocks noGrp="1"/>
          </p:cNvSpPr>
          <p:nvPr>
            <p:ph idx="1"/>
          </p:nvPr>
        </p:nvSpPr>
        <p:spPr>
          <a:xfrm>
            <a:off x="628650" y="867747"/>
            <a:ext cx="7886700" cy="5309216"/>
          </a:xfrm>
        </p:spPr>
        <p:txBody>
          <a:bodyPr>
            <a:normAutofit/>
          </a:bodyPr>
          <a:lstStyle/>
          <a:p>
            <a:pPr marL="0" indent="0">
              <a:lnSpc>
                <a:spcPct val="200000"/>
              </a:lnSpc>
              <a:spcBef>
                <a:spcPts val="0"/>
              </a:spcBef>
              <a:buNone/>
            </a:pPr>
            <a:r>
              <a:rPr lang="zh-TW" altLang="en-US" sz="3600" b="1" dirty="0">
                <a:solidFill>
                  <a:schemeClr val="accent2"/>
                </a:solidFill>
                <a:latin typeface="SimHei" panose="02010609060101010101" pitchFamily="49" charset="-122"/>
                <a:ea typeface="SimHei" panose="02010609060101010101" pitchFamily="49" charset="-122"/>
              </a:rPr>
              <a:t>偶像在世上算不得什麼</a:t>
            </a:r>
            <a:endParaRPr lang="en-US" altLang="zh-TW" sz="3600" b="1" dirty="0">
              <a:solidFill>
                <a:schemeClr val="accent2"/>
              </a:solidFill>
              <a:latin typeface="SimHei" panose="02010609060101010101" pitchFamily="49" charset="-122"/>
              <a:ea typeface="SimHei" panose="02010609060101010101" pitchFamily="49" charset="-122"/>
            </a:endParaRPr>
          </a:p>
          <a:p>
            <a:pPr marL="0" indent="0">
              <a:lnSpc>
                <a:spcPct val="200000"/>
              </a:lnSpc>
              <a:spcBef>
                <a:spcPts val="0"/>
              </a:spcBef>
              <a:buNone/>
            </a:pPr>
            <a:r>
              <a:rPr lang="zh-TW" altLang="en-US" sz="3600" b="1" dirty="0">
                <a:solidFill>
                  <a:schemeClr val="accent2"/>
                </a:solidFill>
                <a:latin typeface="SimHei" panose="02010609060101010101" pitchFamily="49" charset="-122"/>
                <a:ea typeface="SimHei" panose="02010609060101010101" pitchFamily="49" charset="-122"/>
              </a:rPr>
              <a:t>神只有一位</a:t>
            </a:r>
            <a:endParaRPr lang="en-US" sz="3600" dirty="0">
              <a:solidFill>
                <a:schemeClr val="accent2"/>
              </a:solidFill>
            </a:endParaRPr>
          </a:p>
        </p:txBody>
      </p:sp>
    </p:spTree>
    <p:extLst>
      <p:ext uri="{BB962C8B-B14F-4D97-AF65-F5344CB8AC3E}">
        <p14:creationId xmlns:p14="http://schemas.microsoft.com/office/powerpoint/2010/main" val="126741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a:xfrm>
            <a:off x="628649" y="0"/>
            <a:ext cx="7679531" cy="953338"/>
          </a:xfrm>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1" y="953338"/>
            <a:ext cx="7886700" cy="4351338"/>
          </a:xfrm>
        </p:spPr>
        <p:txBody>
          <a:bodyPr>
            <a:normAutofit/>
          </a:bodyPr>
          <a:lstStyle/>
          <a:p>
            <a:pPr marL="0" indent="0">
              <a:lnSpc>
                <a:spcPct val="150000"/>
              </a:lnSpc>
              <a:spcBef>
                <a:spcPts val="0"/>
              </a:spcBef>
              <a:buNone/>
            </a:pPr>
            <a:r>
              <a:rPr lang="en-US" dirty="0">
                <a:latin typeface="SimHei" panose="02010609060101010101" pitchFamily="49" charset="-122"/>
                <a:ea typeface="SimHei" panose="02010609060101010101" pitchFamily="49" charset="-122"/>
              </a:rPr>
              <a:t>D.</a:t>
            </a:r>
            <a:r>
              <a:rPr lang="zh-TW" altLang="en-US" dirty="0">
                <a:latin typeface="SimHei" panose="02010609060101010101" pitchFamily="49" charset="-122"/>
                <a:ea typeface="SimHei" panose="02010609060101010101" pitchFamily="49" charset="-122"/>
              </a:rPr>
              <a:t>良心</a:t>
            </a:r>
            <a:endParaRPr lang="en-US" altLang="zh-TW" dirty="0">
              <a:latin typeface="SimHei" panose="02010609060101010101" pitchFamily="49" charset="-122"/>
              <a:ea typeface="SimHei" panose="02010609060101010101" pitchFamily="49" charset="-122"/>
            </a:endParaRPr>
          </a:p>
          <a:p>
            <a:pPr marL="457200" lvl="1" indent="0">
              <a:lnSpc>
                <a:spcPct val="150000"/>
              </a:lnSpc>
              <a:spcBef>
                <a:spcPts val="0"/>
              </a:spcBef>
              <a:buNone/>
            </a:pPr>
            <a:endParaRPr lang="en-US" dirty="0">
              <a:latin typeface="SimHei" panose="02010609060101010101" pitchFamily="49" charset="-122"/>
              <a:ea typeface="SimHei" panose="02010609060101010101" pitchFamily="49" charset="-122"/>
            </a:endParaRPr>
          </a:p>
        </p:txBody>
      </p:sp>
      <p:pic>
        <p:nvPicPr>
          <p:cNvPr id="8" name="Picture 8" descr="良心到底多少钱一斤？_恩惠">
            <a:extLst>
              <a:ext uri="{FF2B5EF4-FFF2-40B4-BE49-F238E27FC236}">
                <a16:creationId xmlns:a16="http://schemas.microsoft.com/office/drawing/2014/main" id="{56731FBD-B555-4635-A1B5-A06FA4427E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2156" y="3505539"/>
            <a:ext cx="3489608" cy="335246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人，丑不怕，窮不怕：最怕沒良心- 每日頭條">
            <a:extLst>
              <a:ext uri="{FF2B5EF4-FFF2-40B4-BE49-F238E27FC236}">
                <a16:creationId xmlns:a16="http://schemas.microsoft.com/office/drawing/2014/main" id="{2DA16232-BBFD-4294-81C0-6FBA80E6B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0755"/>
            <a:ext cx="3730203" cy="33524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没良心图片表情包(第1页) - 一起扣扣网">
            <a:extLst>
              <a:ext uri="{FF2B5EF4-FFF2-40B4-BE49-F238E27FC236}">
                <a16:creationId xmlns:a16="http://schemas.microsoft.com/office/drawing/2014/main" id="{65B5391F-57F4-477F-BE10-4C1786D0A4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009" b="-2"/>
          <a:stretch/>
        </p:blipFill>
        <p:spPr bwMode="auto">
          <a:xfrm>
            <a:off x="6336031" y="812089"/>
            <a:ext cx="2593760" cy="335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59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0B02-991C-4F69-83F0-C661C8BBC127}"/>
              </a:ext>
            </a:extLst>
          </p:cNvPr>
          <p:cNvSpPr>
            <a:spLocks noGrp="1"/>
          </p:cNvSpPr>
          <p:nvPr>
            <p:ph type="title"/>
          </p:nvPr>
        </p:nvSpPr>
        <p:spPr>
          <a:xfrm>
            <a:off x="3023343" y="296323"/>
            <a:ext cx="6105689" cy="1783080"/>
          </a:xfrm>
        </p:spPr>
        <p:txBody>
          <a:bodyPr vert="horz" lIns="91440" tIns="45720" rIns="91440" bIns="45720" rtlCol="0" anchor="ctr">
            <a:noAutofit/>
          </a:bodyPr>
          <a:lstStyle/>
          <a:p>
            <a:r>
              <a:rPr lang="en-US" altLang="zh-TW" sz="3600" kern="1200" dirty="0">
                <a:solidFill>
                  <a:schemeClr val="tx1"/>
                </a:solidFill>
                <a:latin typeface="+mj-lt"/>
                <a:ea typeface="+mj-ea"/>
                <a:cs typeface="+mj-cs"/>
              </a:rPr>
              <a:t>Jiminy the Cricket and Pinocchio - </a:t>
            </a:r>
            <a:r>
              <a:rPr lang="en-US" sz="3600" dirty="0"/>
              <a:t>Always Let Your Conscience Be Your Guide!</a:t>
            </a:r>
            <a:endParaRPr lang="en-US" sz="3600" kern="1200" dirty="0">
              <a:solidFill>
                <a:schemeClr val="tx1"/>
              </a:solidFill>
              <a:latin typeface="+mj-lt"/>
              <a:ea typeface="+mj-ea"/>
              <a:cs typeface="+mj-cs"/>
            </a:endParaRPr>
          </a:p>
        </p:txBody>
      </p:sp>
      <p:pic>
        <p:nvPicPr>
          <p:cNvPr id="7" name="Picture 3">
            <a:extLst>
              <a:ext uri="{FF2B5EF4-FFF2-40B4-BE49-F238E27FC236}">
                <a16:creationId xmlns:a16="http://schemas.microsoft.com/office/drawing/2014/main" id="{DCECDA48-A0BE-4DFE-91B4-304D960E4F3F}"/>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635" r="-4" b="-4"/>
          <a:stretch/>
        </p:blipFill>
        <p:spPr bwMode="auto">
          <a:xfrm>
            <a:off x="0" y="0"/>
            <a:ext cx="3030982"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pic>
        <p:nvPicPr>
          <p:cNvPr id="2053" name="Picture 5" descr="Amazon.com: Pinocchio - Jiminy Cricket - 1940 - Movie Still Poster: Posters  &amp; Prints">
            <a:extLst>
              <a:ext uri="{FF2B5EF4-FFF2-40B4-BE49-F238E27FC236}">
                <a16:creationId xmlns:a16="http://schemas.microsoft.com/office/drawing/2014/main" id="{1A46E901-B081-4A91-B71E-2C2F503B79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927"/>
          <a:stretch/>
        </p:blipFill>
        <p:spPr bwMode="auto">
          <a:xfrm>
            <a:off x="20" y="4267200"/>
            <a:ext cx="303829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0C6BE3D-9BB5-4001-9701-58A63A83F2DD}"/>
              </a:ext>
            </a:extLst>
          </p:cNvPr>
          <p:cNvSpPr>
            <a:spLocks noGrp="1"/>
          </p:cNvSpPr>
          <p:nvPr>
            <p:ph sz="half" idx="2"/>
          </p:nvPr>
        </p:nvSpPr>
        <p:spPr>
          <a:xfrm>
            <a:off x="3393281" y="2435647"/>
            <a:ext cx="5182648" cy="3922776"/>
          </a:xfrm>
        </p:spPr>
        <p:txBody>
          <a:bodyPr vert="horz" lIns="91440" tIns="45720" rIns="91440" bIns="45720" rtlCol="0">
            <a:normAutofit fontScale="85000" lnSpcReduction="10000"/>
          </a:bodyPr>
          <a:lstStyle/>
          <a:p>
            <a:pPr marL="0" indent="0" algn="just">
              <a:lnSpc>
                <a:spcPct val="160000"/>
              </a:lnSpc>
              <a:spcBef>
                <a:spcPts val="0"/>
              </a:spcBef>
              <a:buNone/>
            </a:pPr>
            <a:r>
              <a:rPr lang="en-US" dirty="0"/>
              <a:t>“I dub you Pinocchio's conscience, lord high keeper of the knowledge of right and wrong, counselor in moments of high temptation, and guide along the straight and narrow path. Arise, Sir Jiminy Cricket.”</a:t>
            </a:r>
          </a:p>
          <a:p>
            <a:pPr marL="0" indent="0" algn="just">
              <a:lnSpc>
                <a:spcPct val="160000"/>
              </a:lnSpc>
              <a:spcBef>
                <a:spcPts val="0"/>
              </a:spcBef>
              <a:buNone/>
            </a:pPr>
            <a:r>
              <a:rPr lang="en-US" dirty="0"/>
              <a:t>The Blue Fairy</a:t>
            </a:r>
          </a:p>
        </p:txBody>
      </p:sp>
      <p:sp>
        <p:nvSpPr>
          <p:cNvPr id="6" name="Rectangle 5">
            <a:extLst>
              <a:ext uri="{FF2B5EF4-FFF2-40B4-BE49-F238E27FC236}">
                <a16:creationId xmlns:a16="http://schemas.microsoft.com/office/drawing/2014/main" id="{36EC9FD9-C273-40A1-81D8-4E1CD0A7E21B}"/>
              </a:ext>
            </a:extLst>
          </p:cNvPr>
          <p:cNvSpPr/>
          <p:nvPr/>
        </p:nvSpPr>
        <p:spPr>
          <a:xfrm>
            <a:off x="168894" y="2828835"/>
            <a:ext cx="2693194" cy="1200329"/>
          </a:xfrm>
          <a:prstGeom prst="rect">
            <a:avLst/>
          </a:prstGeom>
        </p:spPr>
        <p:txBody>
          <a:bodyPr wrap="square">
            <a:spAutoFit/>
          </a:bodyPr>
          <a:lstStyle/>
          <a:p>
            <a:r>
              <a:rPr lang="en-US" dirty="0">
                <a:solidFill>
                  <a:schemeClr val="bg1"/>
                </a:solidFill>
                <a:latin typeface="AvenirNext"/>
              </a:rPr>
              <a:t>“When you get in trouble and you don’t know right from wrong, give a little whistle.”</a:t>
            </a:r>
            <a:endParaRPr lang="en-US" dirty="0">
              <a:solidFill>
                <a:schemeClr val="bg1"/>
              </a:solidFill>
            </a:endParaRPr>
          </a:p>
        </p:txBody>
      </p:sp>
    </p:spTree>
    <p:extLst>
      <p:ext uri="{BB962C8B-B14F-4D97-AF65-F5344CB8AC3E}">
        <p14:creationId xmlns:p14="http://schemas.microsoft.com/office/powerpoint/2010/main" val="604239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01292180-4F6A-41AB-86A8-1350C939E04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a:xfrm>
            <a:off x="628649" y="0"/>
            <a:ext cx="7679531" cy="953338"/>
          </a:xfrm>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1" y="953338"/>
            <a:ext cx="7886700" cy="4351338"/>
          </a:xfrm>
        </p:spPr>
        <p:txBody>
          <a:bodyPr>
            <a:normAutofit/>
          </a:bodyPr>
          <a:lstStyle/>
          <a:p>
            <a:pPr marL="0" indent="0">
              <a:lnSpc>
                <a:spcPct val="150000"/>
              </a:lnSpc>
              <a:spcBef>
                <a:spcPts val="0"/>
              </a:spcBef>
              <a:buNone/>
            </a:pPr>
            <a:r>
              <a:rPr lang="en-US" dirty="0">
                <a:latin typeface="SimHei" panose="02010609060101010101" pitchFamily="49" charset="-122"/>
                <a:ea typeface="SimHei" panose="02010609060101010101" pitchFamily="49" charset="-122"/>
              </a:rPr>
              <a:t>D.</a:t>
            </a:r>
            <a:r>
              <a:rPr lang="zh-TW" altLang="en-US" dirty="0">
                <a:latin typeface="SimHei" panose="02010609060101010101" pitchFamily="49" charset="-122"/>
                <a:ea typeface="SimHei" panose="02010609060101010101" pitchFamily="49" charset="-122"/>
              </a:rPr>
              <a:t>良心</a:t>
            </a:r>
            <a:endParaRPr lang="en-US" altLang="zh-TW" dirty="0">
              <a:latin typeface="SimHei" panose="02010609060101010101" pitchFamily="49" charset="-122"/>
              <a:ea typeface="SimHei" panose="02010609060101010101" pitchFamily="49" charset="-122"/>
            </a:endParaRPr>
          </a:p>
          <a:p>
            <a:pPr marL="457200" lvl="1" indent="0">
              <a:lnSpc>
                <a:spcPct val="150000"/>
              </a:lnSpc>
              <a:spcBef>
                <a:spcPts val="0"/>
              </a:spcBef>
              <a:buNone/>
            </a:pPr>
            <a:endParaRPr lang="en-US" dirty="0">
              <a:latin typeface="SimHei" panose="02010609060101010101" pitchFamily="49" charset="-122"/>
              <a:ea typeface="SimHei" panose="02010609060101010101" pitchFamily="49" charset="-122"/>
            </a:endParaRPr>
          </a:p>
        </p:txBody>
      </p:sp>
      <p:sp>
        <p:nvSpPr>
          <p:cNvPr id="7" name="Rectangle 6">
            <a:extLst>
              <a:ext uri="{FF2B5EF4-FFF2-40B4-BE49-F238E27FC236}">
                <a16:creationId xmlns:a16="http://schemas.microsoft.com/office/drawing/2014/main" id="{ACB5D114-783E-4997-A787-C3506CDA9BB1}"/>
              </a:ext>
            </a:extLst>
          </p:cNvPr>
          <p:cNvSpPr/>
          <p:nvPr/>
        </p:nvSpPr>
        <p:spPr>
          <a:xfrm>
            <a:off x="163285" y="1722663"/>
            <a:ext cx="8817429" cy="4991751"/>
          </a:xfrm>
          <a:prstGeom prst="rect">
            <a:avLst/>
          </a:prstGeom>
        </p:spPr>
        <p:txBody>
          <a:bodyPr wrap="square">
            <a:spAutoFit/>
          </a:bodyPr>
          <a:lstStyle/>
          <a:p>
            <a:pPr marL="342900" indent="-342900">
              <a:lnSpc>
                <a:spcPct val="150000"/>
              </a:lnSpc>
              <a:buFont typeface="Wingdings" panose="05000000000000000000" pitchFamily="2" charset="2"/>
              <a:buChar char="v"/>
            </a:pPr>
            <a:r>
              <a:rPr lang="zh-TW" altLang="en-US" sz="2400" dirty="0">
                <a:latin typeface="SimHei" panose="02010609060101010101" pitchFamily="49" charset="-122"/>
                <a:ea typeface="SimHei" panose="02010609060101010101" pitchFamily="49" charset="-122"/>
              </a:rPr>
              <a:t>「良心」的希臘文是由與兩個字構成，也就是由「共同」和「知道」組成，意思是一同知道、共同認識。因此，「良心」不是以個人的認知作為標準，應該以群體的共同認知作為標準。</a:t>
            </a:r>
            <a:endParaRPr lang="en-US" altLang="zh-TW" sz="2400" dirty="0">
              <a:latin typeface="SimHei" panose="02010609060101010101" pitchFamily="49" charset="-122"/>
              <a:ea typeface="SimHei" panose="02010609060101010101" pitchFamily="49" charset="-122"/>
            </a:endParaRPr>
          </a:p>
          <a:p>
            <a:pPr marL="342900" indent="-342900">
              <a:lnSpc>
                <a:spcPct val="150000"/>
              </a:lnSpc>
              <a:buFont typeface="Wingdings" panose="05000000000000000000" pitchFamily="2" charset="2"/>
              <a:buChar char="v"/>
            </a:pPr>
            <a:r>
              <a:rPr lang="zh-TW" altLang="en-US" sz="2400" dirty="0">
                <a:latin typeface="SimHei" panose="02010609060101010101" pitchFamily="49" charset="-122"/>
                <a:ea typeface="SimHei" panose="02010609060101010101" pitchFamily="49" charset="-122"/>
              </a:rPr>
              <a:t>良心是普世人類所共有的人性，是神造人時將它放在人的內心中，賦予人可以鑑別是非善惡，因此不論基督徒或非基督徒都有良心。羅</a:t>
            </a:r>
            <a:r>
              <a:rPr lang="en-US" altLang="zh-TW" sz="2400" dirty="0">
                <a:latin typeface="SimHei" panose="02010609060101010101" pitchFamily="49" charset="-122"/>
                <a:ea typeface="SimHei" panose="02010609060101010101" pitchFamily="49" charset="-122"/>
              </a:rPr>
              <a:t>2:15 </a:t>
            </a:r>
            <a:r>
              <a:rPr lang="zh-TW" altLang="en-US" sz="2400" dirty="0">
                <a:latin typeface="SimHei" panose="02010609060101010101" pitchFamily="49" charset="-122"/>
                <a:ea typeface="SimHei" panose="02010609060101010101" pitchFamily="49" charset="-122"/>
              </a:rPr>
              <a:t>「這是顯出律法的功用刻在他們心裡，他們是非之心（即良心 </a:t>
            </a:r>
            <a:r>
              <a:rPr lang="en-US" altLang="zh-TW" sz="2400" dirty="0">
                <a:latin typeface="SimHei" panose="02010609060101010101" pitchFamily="49" charset="-122"/>
                <a:ea typeface="SimHei" panose="02010609060101010101" pitchFamily="49" charset="-122"/>
              </a:rPr>
              <a:t>Conscience</a:t>
            </a:r>
            <a:r>
              <a:rPr lang="zh-TW" altLang="en-US" sz="2400" dirty="0">
                <a:latin typeface="SimHei" panose="02010609060101010101" pitchFamily="49" charset="-122"/>
                <a:ea typeface="SimHei" panose="02010609060101010101" pitchFamily="49" charset="-122"/>
              </a:rPr>
              <a:t>）同作見證，並且他們的思念互相較量，或以為是，或以為非。」，良心是神的道德標準顯在人心中。</a:t>
            </a: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34489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01292180-4F6A-41AB-86A8-1350C939E04F}"/>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a:xfrm>
            <a:off x="628650" y="0"/>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0" y="1389856"/>
            <a:ext cx="8022432" cy="5189537"/>
          </a:xfrm>
        </p:spPr>
        <p:txBody>
          <a:bodyPr>
            <a:normAutofit fontScale="85000" lnSpcReduction="20000"/>
          </a:bodyPr>
          <a:lstStyle/>
          <a:p>
            <a:pPr marL="0" indent="0">
              <a:lnSpc>
                <a:spcPct val="150000"/>
              </a:lnSpc>
              <a:spcBef>
                <a:spcPts val="0"/>
              </a:spcBef>
              <a:buNone/>
            </a:pPr>
            <a:r>
              <a:rPr lang="en-US" dirty="0">
                <a:latin typeface="SimHei" panose="02010609060101010101" pitchFamily="49" charset="-122"/>
                <a:ea typeface="SimHei" panose="02010609060101010101" pitchFamily="49" charset="-122"/>
              </a:rPr>
              <a:t>D.</a:t>
            </a:r>
            <a:r>
              <a:rPr lang="zh-TW" altLang="en-US" dirty="0">
                <a:latin typeface="SimHei" panose="02010609060101010101" pitchFamily="49" charset="-122"/>
                <a:ea typeface="SimHei" panose="02010609060101010101" pitchFamily="49" charset="-122"/>
              </a:rPr>
              <a:t>良心</a:t>
            </a:r>
            <a:endParaRPr lang="en-US" altLang="zh-TW"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會被污穢</a:t>
            </a:r>
            <a:r>
              <a:rPr lang="en-US" dirty="0">
                <a:latin typeface="SimHei" panose="02010609060101010101" pitchFamily="49" charset="-122"/>
                <a:ea typeface="SimHei" panose="02010609060101010101" pitchFamily="49" charset="-122"/>
              </a:rPr>
              <a:t> (v.7)</a:t>
            </a:r>
          </a:p>
          <a:p>
            <a:pPr marL="457200" lvl="1" indent="0">
              <a:lnSpc>
                <a:spcPct val="150000"/>
              </a:lnSpc>
              <a:spcBef>
                <a:spcPts val="0"/>
              </a:spcBef>
              <a:buNone/>
            </a:pPr>
            <a:r>
              <a:rPr lang="zh-TW" altLang="en-US" sz="2100" b="1" dirty="0">
                <a:latin typeface="SimHei" panose="02010609060101010101" pitchFamily="49" charset="-122"/>
                <a:ea typeface="SimHei" panose="02010609060101010101" pitchFamily="49" charset="-122"/>
              </a:rPr>
              <a:t>但人不都有這等知識。有人到如今因拜慣了偶像，就以為所吃的是祭偶像之物；他們的良心既然軟弱，也就汙穢了。</a:t>
            </a:r>
            <a:endParaRPr lang="en-US" altLang="zh-TW" sz="2100" b="1"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dirty="0">
                <a:latin typeface="SimHei" panose="02010609060101010101" pitchFamily="49" charset="-122"/>
                <a:ea typeface="SimHei" panose="02010609060101010101" pitchFamily="49" charset="-122"/>
              </a:rPr>
              <a:t>2.</a:t>
            </a:r>
            <a:r>
              <a:rPr lang="zh-TW" altLang="en-US" dirty="0">
                <a:latin typeface="SimHei" panose="02010609060101010101" pitchFamily="49" charset="-122"/>
                <a:ea typeface="SimHei" panose="02010609060101010101" pitchFamily="49" charset="-122"/>
              </a:rPr>
              <a:t>會受傷</a:t>
            </a:r>
            <a:r>
              <a:rPr lang="en-US" dirty="0">
                <a:latin typeface="SimHei" panose="02010609060101010101" pitchFamily="49" charset="-122"/>
                <a:ea typeface="SimHei" panose="02010609060101010101" pitchFamily="49" charset="-122"/>
              </a:rPr>
              <a:t> (v.12)</a:t>
            </a:r>
          </a:p>
          <a:p>
            <a:pPr marL="457200" lvl="1" indent="0">
              <a:lnSpc>
                <a:spcPct val="150000"/>
              </a:lnSpc>
              <a:spcBef>
                <a:spcPts val="0"/>
              </a:spcBef>
              <a:buNone/>
            </a:pPr>
            <a:r>
              <a:rPr lang="zh-TW" altLang="en-US" sz="2100" b="1" dirty="0">
                <a:latin typeface="SimHei" panose="02010609060101010101" pitchFamily="49" charset="-122"/>
                <a:ea typeface="SimHei" panose="02010609060101010101" pitchFamily="49" charset="-122"/>
              </a:rPr>
              <a:t>你們這樣得罪弟兄們，傷了他們軟弱的良心，就是得罪基督。 </a:t>
            </a:r>
            <a:endParaRPr lang="en-US" sz="21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dirty="0">
                <a:latin typeface="SimHei" panose="02010609060101010101" pitchFamily="49" charset="-122"/>
                <a:ea typeface="SimHei" panose="02010609060101010101" pitchFamily="49" charset="-122"/>
              </a:rPr>
              <a:t>3.</a:t>
            </a:r>
            <a:r>
              <a:rPr lang="zh-TW" altLang="en-US" dirty="0">
                <a:latin typeface="SimHei" panose="02010609060101010101" pitchFamily="49" charset="-122"/>
                <a:ea typeface="SimHei" panose="02010609060101010101" pitchFamily="49" charset="-122"/>
              </a:rPr>
              <a:t>會跌倒</a:t>
            </a:r>
            <a:r>
              <a:rPr lang="en-US" dirty="0">
                <a:latin typeface="SimHei" panose="02010609060101010101" pitchFamily="49" charset="-122"/>
                <a:ea typeface="SimHei" panose="02010609060101010101" pitchFamily="49" charset="-122"/>
              </a:rPr>
              <a:t> (v.13)</a:t>
            </a:r>
          </a:p>
          <a:p>
            <a:pPr marL="457200" lvl="1" indent="0">
              <a:lnSpc>
                <a:spcPct val="150000"/>
              </a:lnSpc>
              <a:spcBef>
                <a:spcPts val="0"/>
              </a:spcBef>
              <a:buNone/>
            </a:pPr>
            <a:r>
              <a:rPr lang="zh-TW" altLang="en-US" sz="2100" b="1" dirty="0">
                <a:latin typeface="SimHei" panose="02010609060101010101" pitchFamily="49" charset="-122"/>
                <a:ea typeface="SimHei" panose="02010609060101010101" pitchFamily="49" charset="-122"/>
              </a:rPr>
              <a:t>所以，食物若叫我弟兄跌倒，我就永遠不吃肉，免得叫我弟兄跌倒了。</a:t>
            </a:r>
            <a:endParaRPr lang="en-US" altLang="zh-TW" b="1" dirty="0">
              <a:latin typeface="SimHei" panose="02010609060101010101" pitchFamily="49" charset="-122"/>
              <a:ea typeface="SimHei" panose="02010609060101010101" pitchFamily="49" charset="-122"/>
            </a:endParaRPr>
          </a:p>
          <a:p>
            <a:pPr>
              <a:lnSpc>
                <a:spcPct val="150000"/>
              </a:lnSpc>
              <a:spcBef>
                <a:spcPts val="0"/>
              </a:spcBef>
            </a:pPr>
            <a:r>
              <a:rPr lang="zh-TW" altLang="en-US" sz="2400" dirty="0">
                <a:latin typeface="SimHei" panose="02010609060101010101" pitchFamily="49" charset="-122"/>
                <a:ea typeface="SimHei" panose="02010609060101010101" pitchFamily="49" charset="-122"/>
              </a:rPr>
              <a:t>良心既然</a:t>
            </a:r>
            <a:r>
              <a:rPr lang="zh-TW" altLang="en-US" sz="2400" dirty="0">
                <a:highlight>
                  <a:srgbClr val="FFFF00"/>
                </a:highlight>
                <a:latin typeface="SimHei" panose="02010609060101010101" pitchFamily="49" charset="-122"/>
                <a:ea typeface="SimHei" panose="02010609060101010101" pitchFamily="49" charset="-122"/>
              </a:rPr>
              <a:t>喪盡</a:t>
            </a:r>
            <a:r>
              <a:rPr lang="zh-TW" altLang="en-US" sz="2400" dirty="0">
                <a:latin typeface="SimHei" panose="02010609060101010101" pitchFamily="49" charset="-122"/>
                <a:ea typeface="SimHei" panose="02010609060101010101" pitchFamily="49" charset="-122"/>
              </a:rPr>
              <a:t>，就放縱私慾，貪行種種的汙穢。弗 </a:t>
            </a:r>
            <a:r>
              <a:rPr lang="en-US" altLang="zh-TW" sz="2400" dirty="0">
                <a:latin typeface="SimHei" panose="02010609060101010101" pitchFamily="49" charset="-122"/>
                <a:ea typeface="SimHei" panose="02010609060101010101" pitchFamily="49" charset="-122"/>
              </a:rPr>
              <a:t>4:19</a:t>
            </a:r>
          </a:p>
          <a:p>
            <a:pPr>
              <a:lnSpc>
                <a:spcPct val="150000"/>
              </a:lnSpc>
              <a:spcBef>
                <a:spcPts val="0"/>
              </a:spcBef>
            </a:pPr>
            <a:r>
              <a:rPr lang="zh-TW" altLang="en-US" sz="2400" dirty="0">
                <a:latin typeface="SimHei" panose="02010609060101010101" pitchFamily="49" charset="-122"/>
                <a:ea typeface="SimHei" panose="02010609060101010101" pitchFamily="49" charset="-122"/>
              </a:rPr>
              <a:t>這是因為說謊之人的假冒，這等人的良心如同</a:t>
            </a:r>
            <a:r>
              <a:rPr lang="zh-TW" altLang="en-US" sz="2400" dirty="0">
                <a:highlight>
                  <a:srgbClr val="FFFF00"/>
                </a:highlight>
                <a:latin typeface="SimHei" panose="02010609060101010101" pitchFamily="49" charset="-122"/>
                <a:ea typeface="SimHei" panose="02010609060101010101" pitchFamily="49" charset="-122"/>
              </a:rPr>
              <a:t>被熱鐵烙慣</a:t>
            </a:r>
            <a:r>
              <a:rPr lang="zh-TW" altLang="en-US" sz="2400" dirty="0">
                <a:latin typeface="SimHei" panose="02010609060101010101" pitchFamily="49" charset="-122"/>
                <a:ea typeface="SimHei" panose="02010609060101010101" pitchFamily="49" charset="-122"/>
              </a:rPr>
              <a:t>了一般。提前 </a:t>
            </a:r>
            <a:r>
              <a:rPr lang="en-US" altLang="zh-TW" sz="2400" dirty="0">
                <a:latin typeface="SimHei" panose="02010609060101010101" pitchFamily="49" charset="-122"/>
                <a:ea typeface="SimHei" panose="02010609060101010101" pitchFamily="49" charset="-122"/>
              </a:rPr>
              <a:t>4:2</a:t>
            </a:r>
          </a:p>
          <a:p>
            <a:pPr>
              <a:lnSpc>
                <a:spcPct val="150000"/>
              </a:lnSpc>
              <a:spcBef>
                <a:spcPts val="0"/>
              </a:spcBef>
            </a:pPr>
            <a:r>
              <a:rPr lang="zh-TW" altLang="en-US" sz="2400" dirty="0">
                <a:latin typeface="SimHei" panose="02010609060101010101" pitchFamily="49" charset="-122"/>
                <a:ea typeface="SimHei" panose="02010609060101010101" pitchFamily="49" charset="-122"/>
              </a:rPr>
              <a:t>我在基督裡說真話，並不謊言，有我良心</a:t>
            </a:r>
            <a:r>
              <a:rPr lang="zh-TW" altLang="en-US" sz="2400" dirty="0">
                <a:highlight>
                  <a:srgbClr val="FFFF00"/>
                </a:highlight>
                <a:latin typeface="SimHei" panose="02010609060101010101" pitchFamily="49" charset="-122"/>
                <a:ea typeface="SimHei" panose="02010609060101010101" pitchFamily="49" charset="-122"/>
              </a:rPr>
              <a:t>被聖靈感動</a:t>
            </a:r>
            <a:r>
              <a:rPr lang="zh-TW" altLang="en-US" sz="2400" dirty="0">
                <a:latin typeface="SimHei" panose="02010609060101010101" pitchFamily="49" charset="-122"/>
                <a:ea typeface="SimHei" panose="02010609060101010101" pitchFamily="49" charset="-122"/>
              </a:rPr>
              <a:t>給我作見證。羅 </a:t>
            </a:r>
            <a:r>
              <a:rPr lang="en-US" altLang="zh-TW" sz="2400" dirty="0">
                <a:latin typeface="SimHei" panose="02010609060101010101" pitchFamily="49" charset="-122"/>
                <a:ea typeface="SimHei" panose="02010609060101010101" pitchFamily="49" charset="-122"/>
              </a:rPr>
              <a:t>9:1</a:t>
            </a: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32917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Stationery">
            <a:extLst>
              <a:ext uri="{FF2B5EF4-FFF2-40B4-BE49-F238E27FC236}">
                <a16:creationId xmlns:a16="http://schemas.microsoft.com/office/drawing/2014/main" id="{8DC95D39-E06E-4A3D-923F-97B5E4DCA192}"/>
              </a:ext>
            </a:extLst>
          </p:cNvPr>
          <p:cNvSpPr>
            <a:spLocks noChangeArrowheads="1"/>
          </p:cNvSpPr>
          <p:nvPr/>
        </p:nvSpPr>
        <p:spPr bwMode="auto">
          <a:xfrm>
            <a:off x="0" y="5770563"/>
            <a:ext cx="9144000" cy="1087437"/>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5" name="AutoShape 3" descr="Blue tissue paper">
            <a:extLst>
              <a:ext uri="{FF2B5EF4-FFF2-40B4-BE49-F238E27FC236}">
                <a16:creationId xmlns:a16="http://schemas.microsoft.com/office/drawing/2014/main" id="{22967895-AA93-4440-91C8-774F140D38A8}"/>
              </a:ext>
            </a:extLst>
          </p:cNvPr>
          <p:cNvSpPr>
            <a:spLocks noChangeArrowheads="1"/>
          </p:cNvSpPr>
          <p:nvPr/>
        </p:nvSpPr>
        <p:spPr bwMode="auto">
          <a:xfrm rot="5400000">
            <a:off x="6802438" y="1455738"/>
            <a:ext cx="1025525" cy="1317625"/>
          </a:xfrm>
          <a:prstGeom prst="homePlate">
            <a:avLst>
              <a:gd name="adj" fmla="val 25000"/>
            </a:avLst>
          </a:prstGeom>
          <a:blipFill dpi="0" rotWithShape="1">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 name="AutoShape 4" descr="Blue tissue paper">
            <a:extLst>
              <a:ext uri="{FF2B5EF4-FFF2-40B4-BE49-F238E27FC236}">
                <a16:creationId xmlns:a16="http://schemas.microsoft.com/office/drawing/2014/main" id="{BA8AE081-A09B-4704-9FBD-862723CD89BD}"/>
              </a:ext>
            </a:extLst>
          </p:cNvPr>
          <p:cNvSpPr>
            <a:spLocks noChangeArrowheads="1"/>
          </p:cNvSpPr>
          <p:nvPr/>
        </p:nvSpPr>
        <p:spPr bwMode="auto">
          <a:xfrm rot="5400000">
            <a:off x="5028406" y="1291432"/>
            <a:ext cx="1025525" cy="1646238"/>
          </a:xfrm>
          <a:prstGeom prst="homePlate">
            <a:avLst>
              <a:gd name="adj" fmla="val 250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Rectangle 5" descr="red-marble">
            <a:extLst>
              <a:ext uri="{FF2B5EF4-FFF2-40B4-BE49-F238E27FC236}">
                <a16:creationId xmlns:a16="http://schemas.microsoft.com/office/drawing/2014/main" id="{53C2F11C-5F03-44C3-B7C7-F74E951F2496}"/>
              </a:ext>
            </a:extLst>
          </p:cNvPr>
          <p:cNvSpPr>
            <a:spLocks noChangeArrowheads="1"/>
          </p:cNvSpPr>
          <p:nvPr/>
        </p:nvSpPr>
        <p:spPr bwMode="auto">
          <a:xfrm>
            <a:off x="585788" y="503238"/>
            <a:ext cx="1169987" cy="6572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a:solidFill>
                  <a:schemeClr val="bg1"/>
                </a:solidFill>
                <a:ea typeface="SimHei" panose="02010609060101010101" pitchFamily="49" charset="-122"/>
              </a:rPr>
              <a:t>良心</a:t>
            </a:r>
          </a:p>
        </p:txBody>
      </p:sp>
      <p:sp>
        <p:nvSpPr>
          <p:cNvPr id="84998" name="Rectangle 6">
            <a:extLst>
              <a:ext uri="{FF2B5EF4-FFF2-40B4-BE49-F238E27FC236}">
                <a16:creationId xmlns:a16="http://schemas.microsoft.com/office/drawing/2014/main" id="{39C8A665-6B1E-4F4A-BABF-4267A32F7A0A}"/>
              </a:ext>
            </a:extLst>
          </p:cNvPr>
          <p:cNvSpPr>
            <a:spLocks noChangeArrowheads="1"/>
          </p:cNvSpPr>
          <p:nvPr/>
        </p:nvSpPr>
        <p:spPr bwMode="auto">
          <a:xfrm>
            <a:off x="1500188" y="2871788"/>
            <a:ext cx="6143625" cy="292100"/>
          </a:xfrm>
          <a:prstGeom prst="rect">
            <a:avLst/>
          </a:prstGeom>
          <a:gradFill rotWithShape="1">
            <a:gsLst>
              <a:gs pos="0">
                <a:srgbClr val="003300"/>
              </a:gs>
              <a:gs pos="100000">
                <a:srgbClr val="FFFF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9" name="Text Box 7">
            <a:extLst>
              <a:ext uri="{FF2B5EF4-FFF2-40B4-BE49-F238E27FC236}">
                <a16:creationId xmlns:a16="http://schemas.microsoft.com/office/drawing/2014/main" id="{7BA9B569-BE50-4911-BF6A-069CDAA77B83}"/>
              </a:ext>
            </a:extLst>
          </p:cNvPr>
          <p:cNvSpPr txBox="1">
            <a:spLocks noChangeArrowheads="1"/>
          </p:cNvSpPr>
          <p:nvPr/>
        </p:nvSpPr>
        <p:spPr bwMode="auto">
          <a:xfrm>
            <a:off x="1443038" y="33035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麻木</a:t>
            </a:r>
            <a:endParaRPr lang="en-US" altLang="zh-TW" sz="2000">
              <a:latin typeface="SimHei" panose="02010609060101010101" pitchFamily="49" charset="-122"/>
              <a:ea typeface="SimHei" panose="02010609060101010101" pitchFamily="49" charset="-122"/>
            </a:endParaRPr>
          </a:p>
        </p:txBody>
      </p:sp>
      <p:sp>
        <p:nvSpPr>
          <p:cNvPr id="85000" name="Text Box 8">
            <a:extLst>
              <a:ext uri="{FF2B5EF4-FFF2-40B4-BE49-F238E27FC236}">
                <a16:creationId xmlns:a16="http://schemas.microsoft.com/office/drawing/2014/main" id="{32769A36-791F-4372-983F-88F7ABB3FD93}"/>
              </a:ext>
            </a:extLst>
          </p:cNvPr>
          <p:cNvSpPr txBox="1">
            <a:spLocks noChangeArrowheads="1"/>
          </p:cNvSpPr>
          <p:nvPr/>
        </p:nvSpPr>
        <p:spPr bwMode="auto">
          <a:xfrm>
            <a:off x="3328988" y="33035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2000">
                <a:latin typeface="SimHei" panose="02010609060101010101" pitchFamily="49" charset="-122"/>
                <a:ea typeface="SimHei" panose="02010609060101010101" pitchFamily="49" charset="-122"/>
              </a:rPr>
              <a:t>遲鈍</a:t>
            </a:r>
          </a:p>
        </p:txBody>
      </p:sp>
      <p:sp>
        <p:nvSpPr>
          <p:cNvPr id="85001" name="Text Box 9">
            <a:extLst>
              <a:ext uri="{FF2B5EF4-FFF2-40B4-BE49-F238E27FC236}">
                <a16:creationId xmlns:a16="http://schemas.microsoft.com/office/drawing/2014/main" id="{BC32504B-04DF-4A82-B0C4-1148A328A470}"/>
              </a:ext>
            </a:extLst>
          </p:cNvPr>
          <p:cNvSpPr txBox="1">
            <a:spLocks noChangeArrowheads="1"/>
          </p:cNvSpPr>
          <p:nvPr/>
        </p:nvSpPr>
        <p:spPr bwMode="auto">
          <a:xfrm>
            <a:off x="5194300" y="33035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2000">
                <a:latin typeface="SimHei" panose="02010609060101010101" pitchFamily="49" charset="-122"/>
                <a:ea typeface="SimHei" panose="02010609060101010101" pitchFamily="49" charset="-122"/>
              </a:rPr>
              <a:t>敏銳</a:t>
            </a:r>
          </a:p>
        </p:txBody>
      </p:sp>
      <p:sp>
        <p:nvSpPr>
          <p:cNvPr id="85002" name="Text Box 10">
            <a:extLst>
              <a:ext uri="{FF2B5EF4-FFF2-40B4-BE49-F238E27FC236}">
                <a16:creationId xmlns:a16="http://schemas.microsoft.com/office/drawing/2014/main" id="{50F3925E-3BEF-45C2-A5C3-9484F4550FBD}"/>
              </a:ext>
            </a:extLst>
          </p:cNvPr>
          <p:cNvSpPr txBox="1">
            <a:spLocks noChangeArrowheads="1"/>
          </p:cNvSpPr>
          <p:nvPr/>
        </p:nvSpPr>
        <p:spPr bwMode="auto">
          <a:xfrm>
            <a:off x="6591300" y="3303588"/>
            <a:ext cx="145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過敏</a:t>
            </a:r>
            <a:r>
              <a:rPr lang="en-US" altLang="zh-TW" sz="2000">
                <a:latin typeface="SimHei" panose="02010609060101010101" pitchFamily="49" charset="-122"/>
                <a:ea typeface="SimHei" panose="02010609060101010101" pitchFamily="49" charset="-122"/>
              </a:rPr>
              <a:t>(</a:t>
            </a:r>
            <a:r>
              <a:rPr lang="zh-TW" altLang="en-US" sz="2000">
                <a:latin typeface="SimHei" panose="02010609060101010101" pitchFamily="49" charset="-122"/>
                <a:ea typeface="SimHei" panose="02010609060101010101" pitchFamily="49" charset="-122"/>
              </a:rPr>
              <a:t>軟弱</a:t>
            </a:r>
            <a:r>
              <a:rPr lang="en-US" altLang="zh-TW" sz="2000">
                <a:latin typeface="SimHei" panose="02010609060101010101" pitchFamily="49" charset="-122"/>
                <a:ea typeface="SimHei" panose="02010609060101010101" pitchFamily="49" charset="-122"/>
              </a:rPr>
              <a:t>)</a:t>
            </a:r>
          </a:p>
        </p:txBody>
      </p:sp>
      <p:sp>
        <p:nvSpPr>
          <p:cNvPr id="85003" name="Text Box 11" descr="Parchment">
            <a:extLst>
              <a:ext uri="{FF2B5EF4-FFF2-40B4-BE49-F238E27FC236}">
                <a16:creationId xmlns:a16="http://schemas.microsoft.com/office/drawing/2014/main" id="{13DA0412-5C28-480B-8978-E50715F6534B}"/>
              </a:ext>
            </a:extLst>
          </p:cNvPr>
          <p:cNvSpPr txBox="1">
            <a:spLocks noChangeArrowheads="1"/>
          </p:cNvSpPr>
          <p:nvPr/>
        </p:nvSpPr>
        <p:spPr bwMode="auto">
          <a:xfrm>
            <a:off x="1169988" y="3903663"/>
            <a:ext cx="1209675" cy="771525"/>
          </a:xfrm>
          <a:prstGeom prst="rect">
            <a:avLst/>
          </a:prstGeom>
          <a:blipFill dpi="0" rotWithShape="1">
            <a:blip r:embed="rId5"/>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被熱鐵烙</a:t>
            </a:r>
          </a:p>
          <a:p>
            <a:pPr algn="ctr">
              <a:spcAft>
                <a:spcPct val="20000"/>
              </a:spcAft>
            </a:pPr>
            <a:r>
              <a:rPr lang="zh-TW" altLang="en-US" sz="2000">
                <a:latin typeface="SimHei" panose="02010609060101010101" pitchFamily="49" charset="-122"/>
                <a:ea typeface="SimHei" panose="02010609060101010101" pitchFamily="49" charset="-122"/>
              </a:rPr>
              <a:t>慣的皮膚</a:t>
            </a:r>
            <a:endParaRPr lang="en-US" altLang="zh-TW" sz="2000">
              <a:latin typeface="SimHei" panose="02010609060101010101" pitchFamily="49" charset="-122"/>
              <a:ea typeface="SimHei" panose="02010609060101010101" pitchFamily="49" charset="-122"/>
            </a:endParaRPr>
          </a:p>
        </p:txBody>
      </p:sp>
      <p:sp>
        <p:nvSpPr>
          <p:cNvPr id="85004" name="Text Box 12" descr="Parchment">
            <a:extLst>
              <a:ext uri="{FF2B5EF4-FFF2-40B4-BE49-F238E27FC236}">
                <a16:creationId xmlns:a16="http://schemas.microsoft.com/office/drawing/2014/main" id="{E068DB8E-C9E6-432E-995E-A61C28F52246}"/>
              </a:ext>
            </a:extLst>
          </p:cNvPr>
          <p:cNvSpPr txBox="1">
            <a:spLocks noChangeArrowheads="1"/>
          </p:cNvSpPr>
          <p:nvPr/>
        </p:nvSpPr>
        <p:spPr bwMode="auto">
          <a:xfrm>
            <a:off x="3181350" y="3903663"/>
            <a:ext cx="955675" cy="771525"/>
          </a:xfrm>
          <a:prstGeom prst="rect">
            <a:avLst/>
          </a:prstGeom>
          <a:blipFill dpi="0" rotWithShape="1">
            <a:blip r:embed="rId5"/>
            <a:srcRect/>
            <a:tile tx="0" ty="0" sx="100000" sy="100000" flip="none" algn="tl"/>
          </a:blip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長厚繭</a:t>
            </a:r>
          </a:p>
          <a:p>
            <a:pPr algn="ctr">
              <a:spcAft>
                <a:spcPct val="20000"/>
              </a:spcAft>
            </a:pPr>
            <a:r>
              <a:rPr lang="zh-TW" altLang="en-US" sz="2000">
                <a:latin typeface="SimHei" panose="02010609060101010101" pitchFamily="49" charset="-122"/>
                <a:ea typeface="SimHei" panose="02010609060101010101" pitchFamily="49" charset="-122"/>
              </a:rPr>
              <a:t>的皮膚</a:t>
            </a:r>
          </a:p>
        </p:txBody>
      </p:sp>
      <p:sp>
        <p:nvSpPr>
          <p:cNvPr id="85005" name="Text Box 13" descr="Parchment">
            <a:extLst>
              <a:ext uri="{FF2B5EF4-FFF2-40B4-BE49-F238E27FC236}">
                <a16:creationId xmlns:a16="http://schemas.microsoft.com/office/drawing/2014/main" id="{25B77B39-4667-4029-9C7E-9246EE836859}"/>
              </a:ext>
            </a:extLst>
          </p:cNvPr>
          <p:cNvSpPr txBox="1">
            <a:spLocks noChangeArrowheads="1"/>
          </p:cNvSpPr>
          <p:nvPr/>
        </p:nvSpPr>
        <p:spPr bwMode="auto">
          <a:xfrm>
            <a:off x="4937125" y="3903663"/>
            <a:ext cx="1209675" cy="771525"/>
          </a:xfrm>
          <a:prstGeom prst="rect">
            <a:avLst/>
          </a:prstGeom>
          <a:blipFill dpi="0" rotWithShape="1">
            <a:blip r:embed="rId5"/>
            <a:srcRect/>
            <a:tile tx="0" ty="0" sx="100000" sy="100000" flip="none" algn="tl"/>
          </a:blip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健康細嫩</a:t>
            </a:r>
          </a:p>
          <a:p>
            <a:pPr algn="ctr">
              <a:spcAft>
                <a:spcPct val="20000"/>
              </a:spcAft>
            </a:pPr>
            <a:r>
              <a:rPr lang="zh-TW" altLang="en-US" sz="2000">
                <a:latin typeface="SimHei" panose="02010609060101010101" pitchFamily="49" charset="-122"/>
                <a:ea typeface="SimHei" panose="02010609060101010101" pitchFamily="49" charset="-122"/>
              </a:rPr>
              <a:t>的皮膚</a:t>
            </a:r>
          </a:p>
        </p:txBody>
      </p:sp>
      <p:sp>
        <p:nvSpPr>
          <p:cNvPr id="85006" name="Text Box 14" descr="Parchment">
            <a:extLst>
              <a:ext uri="{FF2B5EF4-FFF2-40B4-BE49-F238E27FC236}">
                <a16:creationId xmlns:a16="http://schemas.microsoft.com/office/drawing/2014/main" id="{C1BC606E-3A34-4D95-BF26-A6A480CF2E56}"/>
              </a:ext>
            </a:extLst>
          </p:cNvPr>
          <p:cNvSpPr txBox="1">
            <a:spLocks noChangeArrowheads="1"/>
          </p:cNvSpPr>
          <p:nvPr/>
        </p:nvSpPr>
        <p:spPr bwMode="auto">
          <a:xfrm>
            <a:off x="6711950" y="3903663"/>
            <a:ext cx="1209675" cy="771525"/>
          </a:xfrm>
          <a:prstGeom prst="rect">
            <a:avLst/>
          </a:prstGeom>
          <a:blipFill dpi="0" rotWithShape="1">
            <a:blip r:embed="rId5"/>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受傷脆弱</a:t>
            </a:r>
          </a:p>
          <a:p>
            <a:pPr algn="ctr">
              <a:spcAft>
                <a:spcPct val="20000"/>
              </a:spcAft>
            </a:pPr>
            <a:r>
              <a:rPr lang="zh-TW" altLang="en-US" sz="2000">
                <a:latin typeface="SimHei" panose="02010609060101010101" pitchFamily="49" charset="-122"/>
                <a:ea typeface="SimHei" panose="02010609060101010101" pitchFamily="49" charset="-122"/>
              </a:rPr>
              <a:t>的皮膚</a:t>
            </a:r>
            <a:endParaRPr lang="en-US" altLang="zh-TW" sz="2000">
              <a:latin typeface="SimHei" panose="02010609060101010101" pitchFamily="49" charset="-122"/>
              <a:ea typeface="SimHei" panose="02010609060101010101" pitchFamily="49" charset="-122"/>
            </a:endParaRPr>
          </a:p>
        </p:txBody>
      </p:sp>
      <p:sp>
        <p:nvSpPr>
          <p:cNvPr id="85007" name="Text Box 15">
            <a:extLst>
              <a:ext uri="{FF2B5EF4-FFF2-40B4-BE49-F238E27FC236}">
                <a16:creationId xmlns:a16="http://schemas.microsoft.com/office/drawing/2014/main" id="{0F7A6BB8-E3F4-495D-95A1-F3EFFDC113D6}"/>
              </a:ext>
            </a:extLst>
          </p:cNvPr>
          <p:cNvSpPr txBox="1">
            <a:spLocks noChangeArrowheads="1"/>
          </p:cNvSpPr>
          <p:nvPr/>
        </p:nvSpPr>
        <p:spPr bwMode="auto">
          <a:xfrm>
            <a:off x="6715125" y="1625600"/>
            <a:ext cx="1200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知識不足</a:t>
            </a:r>
          </a:p>
          <a:p>
            <a:pPr algn="ctr">
              <a:spcAft>
                <a:spcPct val="20000"/>
              </a:spcAft>
            </a:pPr>
            <a:r>
              <a:rPr lang="zh-TW" altLang="en-US" sz="2000">
                <a:latin typeface="SimHei" panose="02010609060101010101" pitchFamily="49" charset="-122"/>
                <a:ea typeface="SimHei" panose="02010609060101010101" pitchFamily="49" charset="-122"/>
              </a:rPr>
              <a:t>反應過度</a:t>
            </a:r>
          </a:p>
        </p:txBody>
      </p:sp>
      <p:sp>
        <p:nvSpPr>
          <p:cNvPr id="85008" name="Text Box 16">
            <a:extLst>
              <a:ext uri="{FF2B5EF4-FFF2-40B4-BE49-F238E27FC236}">
                <a16:creationId xmlns:a16="http://schemas.microsoft.com/office/drawing/2014/main" id="{4AFF8CEF-21BF-4703-B80A-A7043B1A848C}"/>
              </a:ext>
            </a:extLst>
          </p:cNvPr>
          <p:cNvSpPr txBox="1">
            <a:spLocks noChangeArrowheads="1"/>
          </p:cNvSpPr>
          <p:nvPr/>
        </p:nvSpPr>
        <p:spPr bwMode="auto">
          <a:xfrm>
            <a:off x="4818063" y="1633538"/>
            <a:ext cx="145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常順服良心</a:t>
            </a:r>
          </a:p>
          <a:p>
            <a:pPr algn="ctr">
              <a:spcAft>
                <a:spcPct val="20000"/>
              </a:spcAft>
            </a:pPr>
            <a:r>
              <a:rPr lang="zh-TW" altLang="en-US" sz="2000">
                <a:latin typeface="SimHei" panose="02010609060101010101" pitchFamily="49" charset="-122"/>
                <a:ea typeface="SimHei" panose="02010609060101010101" pitchFamily="49" charset="-122"/>
              </a:rPr>
              <a:t>細微的感覺</a:t>
            </a:r>
          </a:p>
        </p:txBody>
      </p:sp>
      <p:sp>
        <p:nvSpPr>
          <p:cNvPr id="85009" name="Text Box 17">
            <a:extLst>
              <a:ext uri="{FF2B5EF4-FFF2-40B4-BE49-F238E27FC236}">
                <a16:creationId xmlns:a16="http://schemas.microsoft.com/office/drawing/2014/main" id="{41F5082A-C2E5-47B1-8358-C8A03BED98D1}"/>
              </a:ext>
            </a:extLst>
          </p:cNvPr>
          <p:cNvSpPr txBox="1">
            <a:spLocks noChangeArrowheads="1"/>
          </p:cNvSpPr>
          <p:nvPr/>
        </p:nvSpPr>
        <p:spPr bwMode="auto">
          <a:xfrm>
            <a:off x="5405438" y="4926013"/>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000">
                <a:latin typeface="SimHei" panose="02010609060101010101" pitchFamily="49" charset="-122"/>
                <a:ea typeface="SimHei" panose="02010609060101010101" pitchFamily="49" charset="-122"/>
              </a:rPr>
              <a:t>(</a:t>
            </a:r>
            <a:r>
              <a:rPr lang="zh-TW" altLang="en-US" sz="2000">
                <a:latin typeface="SimHei" panose="02010609060101010101" pitchFamily="49" charset="-122"/>
                <a:ea typeface="SimHei" panose="02010609060101010101" pitchFamily="49" charset="-122"/>
              </a:rPr>
              <a:t>有心順服主的人</a:t>
            </a:r>
            <a:r>
              <a:rPr lang="en-US" altLang="zh-TW" sz="2000">
                <a:latin typeface="SimHei" panose="02010609060101010101" pitchFamily="49" charset="-122"/>
                <a:ea typeface="SimHei" panose="02010609060101010101" pitchFamily="49" charset="-122"/>
              </a:rPr>
              <a:t>)</a:t>
            </a:r>
          </a:p>
        </p:txBody>
      </p:sp>
      <p:sp>
        <p:nvSpPr>
          <p:cNvPr id="85010" name="Text Box 18">
            <a:extLst>
              <a:ext uri="{FF2B5EF4-FFF2-40B4-BE49-F238E27FC236}">
                <a16:creationId xmlns:a16="http://schemas.microsoft.com/office/drawing/2014/main" id="{366E2434-6BF3-4BEA-A5C4-037AAD6EB91B}"/>
              </a:ext>
            </a:extLst>
          </p:cNvPr>
          <p:cNvSpPr txBox="1">
            <a:spLocks noChangeArrowheads="1"/>
          </p:cNvSpPr>
          <p:nvPr/>
        </p:nvSpPr>
        <p:spPr bwMode="auto">
          <a:xfrm>
            <a:off x="1666875" y="4935538"/>
            <a:ext cx="221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2000">
                <a:latin typeface="SimHei" panose="02010609060101010101" pitchFamily="49" charset="-122"/>
                <a:ea typeface="SimHei" panose="02010609060101010101" pitchFamily="49" charset="-122"/>
              </a:rPr>
              <a:t>(</a:t>
            </a:r>
            <a:r>
              <a:rPr lang="zh-TW" altLang="en-US" sz="2000">
                <a:latin typeface="SimHei" panose="02010609060101010101" pitchFamily="49" charset="-122"/>
                <a:ea typeface="SimHei" panose="02010609060101010101" pitchFamily="49" charset="-122"/>
              </a:rPr>
              <a:t>無心順服主的人</a:t>
            </a:r>
            <a:r>
              <a:rPr lang="en-US" altLang="zh-TW" sz="2000">
                <a:latin typeface="SimHei" panose="02010609060101010101" pitchFamily="49" charset="-122"/>
                <a:ea typeface="SimHei" panose="02010609060101010101" pitchFamily="49" charset="-122"/>
              </a:rPr>
              <a:t>)</a:t>
            </a:r>
          </a:p>
        </p:txBody>
      </p:sp>
      <p:sp>
        <p:nvSpPr>
          <p:cNvPr id="85011" name="Text Box 19" descr="Newsprint">
            <a:extLst>
              <a:ext uri="{FF2B5EF4-FFF2-40B4-BE49-F238E27FC236}">
                <a16:creationId xmlns:a16="http://schemas.microsoft.com/office/drawing/2014/main" id="{3A1788F5-A369-4A61-9D0F-13B892D5C547}"/>
              </a:ext>
            </a:extLst>
          </p:cNvPr>
          <p:cNvSpPr txBox="1">
            <a:spLocks noChangeArrowheads="1"/>
          </p:cNvSpPr>
          <p:nvPr/>
        </p:nvSpPr>
        <p:spPr bwMode="auto">
          <a:xfrm>
            <a:off x="4827588" y="649288"/>
            <a:ext cx="1463675" cy="771525"/>
          </a:xfrm>
          <a:prstGeom prst="rect">
            <a:avLst/>
          </a:prstGeom>
          <a:blipFill dpi="0" rotWithShape="1">
            <a:blip r:embed="rId6"/>
            <a:srcRect/>
            <a:tile tx="0" ty="0" sx="100000" sy="100000" flip="none" algn="tl"/>
          </a:blip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良心無虧</a:t>
            </a:r>
          </a:p>
          <a:p>
            <a:pPr algn="ctr">
              <a:spcAft>
                <a:spcPct val="20000"/>
              </a:spcAft>
            </a:pPr>
            <a:r>
              <a:rPr lang="zh-TW" altLang="en-US" sz="2000">
                <a:latin typeface="SimHei" panose="02010609060101010101" pitchFamily="49" charset="-122"/>
                <a:ea typeface="SimHei" panose="02010609060101010101" pitchFamily="49" charset="-122"/>
              </a:rPr>
              <a:t>與主無間隔</a:t>
            </a:r>
          </a:p>
        </p:txBody>
      </p:sp>
      <p:sp>
        <p:nvSpPr>
          <p:cNvPr id="85012" name="Text Box 20" descr="Newsprint">
            <a:extLst>
              <a:ext uri="{FF2B5EF4-FFF2-40B4-BE49-F238E27FC236}">
                <a16:creationId xmlns:a16="http://schemas.microsoft.com/office/drawing/2014/main" id="{AC62CC48-9502-4C8A-AA9A-44021B2EF742}"/>
              </a:ext>
            </a:extLst>
          </p:cNvPr>
          <p:cNvSpPr txBox="1">
            <a:spLocks noChangeArrowheads="1"/>
          </p:cNvSpPr>
          <p:nvPr/>
        </p:nvSpPr>
        <p:spPr bwMode="auto">
          <a:xfrm>
            <a:off x="6711950" y="649288"/>
            <a:ext cx="1209675" cy="771525"/>
          </a:xfrm>
          <a:prstGeom prst="rect">
            <a:avLst/>
          </a:prstGeom>
          <a:blipFill dpi="0" rotWithShape="1">
            <a:blip r:embed="rId6"/>
            <a:srcRect/>
            <a:tile tx="0" ty="0" sx="100000" sy="100000" flip="none" algn="tl"/>
          </a:blip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容易受到</a:t>
            </a:r>
          </a:p>
          <a:p>
            <a:pPr algn="ctr">
              <a:spcAft>
                <a:spcPct val="20000"/>
              </a:spcAft>
            </a:pPr>
            <a:r>
              <a:rPr lang="zh-TW" altLang="en-US" sz="2000">
                <a:latin typeface="SimHei" panose="02010609060101010101" pitchFamily="49" charset="-122"/>
                <a:ea typeface="SimHei" panose="02010609060101010101" pitchFamily="49" charset="-122"/>
              </a:rPr>
              <a:t>魔鬼控告</a:t>
            </a:r>
          </a:p>
        </p:txBody>
      </p:sp>
      <p:sp>
        <p:nvSpPr>
          <p:cNvPr id="85013" name="AutoShape 21" descr="Blue tissue paper">
            <a:extLst>
              <a:ext uri="{FF2B5EF4-FFF2-40B4-BE49-F238E27FC236}">
                <a16:creationId xmlns:a16="http://schemas.microsoft.com/office/drawing/2014/main" id="{E41FCF0F-2A36-4CFF-BF8D-24454432E609}"/>
              </a:ext>
            </a:extLst>
          </p:cNvPr>
          <p:cNvSpPr>
            <a:spLocks noChangeArrowheads="1"/>
          </p:cNvSpPr>
          <p:nvPr/>
        </p:nvSpPr>
        <p:spPr bwMode="auto">
          <a:xfrm rot="5400000">
            <a:off x="3163094" y="1289844"/>
            <a:ext cx="1025525" cy="1646237"/>
          </a:xfrm>
          <a:prstGeom prst="homePlate">
            <a:avLst>
              <a:gd name="adj" fmla="val 250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4" name="Text Box 22">
            <a:extLst>
              <a:ext uri="{FF2B5EF4-FFF2-40B4-BE49-F238E27FC236}">
                <a16:creationId xmlns:a16="http://schemas.microsoft.com/office/drawing/2014/main" id="{7BDC8FD6-7467-4045-8E75-99EF70D97B49}"/>
              </a:ext>
            </a:extLst>
          </p:cNvPr>
          <p:cNvSpPr txBox="1">
            <a:spLocks noChangeArrowheads="1"/>
          </p:cNvSpPr>
          <p:nvPr/>
        </p:nvSpPr>
        <p:spPr bwMode="auto">
          <a:xfrm>
            <a:off x="2952750" y="1631950"/>
            <a:ext cx="145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大事才感覺</a:t>
            </a:r>
          </a:p>
          <a:p>
            <a:pPr algn="ctr">
              <a:spcAft>
                <a:spcPct val="20000"/>
              </a:spcAft>
            </a:pPr>
            <a:r>
              <a:rPr lang="zh-TW" altLang="en-US" sz="2000">
                <a:latin typeface="SimHei" panose="02010609060101010101" pitchFamily="49" charset="-122"/>
                <a:ea typeface="SimHei" panose="02010609060101010101" pitchFamily="49" charset="-122"/>
              </a:rPr>
              <a:t>小事沒感覺</a:t>
            </a:r>
          </a:p>
        </p:txBody>
      </p:sp>
      <p:sp>
        <p:nvSpPr>
          <p:cNvPr id="85015" name="AutoShape 23" descr="Blue tissue paper">
            <a:extLst>
              <a:ext uri="{FF2B5EF4-FFF2-40B4-BE49-F238E27FC236}">
                <a16:creationId xmlns:a16="http://schemas.microsoft.com/office/drawing/2014/main" id="{0993F86F-D85C-4F06-A373-A8559A7A56F7}"/>
              </a:ext>
            </a:extLst>
          </p:cNvPr>
          <p:cNvSpPr>
            <a:spLocks noChangeArrowheads="1"/>
          </p:cNvSpPr>
          <p:nvPr/>
        </p:nvSpPr>
        <p:spPr bwMode="auto">
          <a:xfrm rot="5400000">
            <a:off x="1280319" y="1491456"/>
            <a:ext cx="1025525" cy="1243013"/>
          </a:xfrm>
          <a:prstGeom prst="homePlate">
            <a:avLst>
              <a:gd name="adj" fmla="val 25000"/>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6" name="Text Box 24">
            <a:extLst>
              <a:ext uri="{FF2B5EF4-FFF2-40B4-BE49-F238E27FC236}">
                <a16:creationId xmlns:a16="http://schemas.microsoft.com/office/drawing/2014/main" id="{4223FCB6-8C56-4B29-B46F-260C21B4A684}"/>
              </a:ext>
            </a:extLst>
          </p:cNvPr>
          <p:cNvSpPr txBox="1">
            <a:spLocks noChangeArrowheads="1"/>
          </p:cNvSpPr>
          <p:nvPr/>
        </p:nvSpPr>
        <p:spPr bwMode="auto">
          <a:xfrm>
            <a:off x="1214438" y="1789113"/>
            <a:ext cx="120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pPr>
            <a:r>
              <a:rPr lang="zh-TW" altLang="en-US" sz="2000">
                <a:latin typeface="SimHei" panose="02010609060101010101" pitchFamily="49" charset="-122"/>
                <a:ea typeface="SimHei" panose="02010609060101010101" pitchFamily="49" charset="-122"/>
              </a:rPr>
              <a:t>喪盡天良</a:t>
            </a:r>
          </a:p>
        </p:txBody>
      </p:sp>
      <p:sp>
        <p:nvSpPr>
          <p:cNvPr id="85017" name="Rectangle 25">
            <a:extLst>
              <a:ext uri="{FF2B5EF4-FFF2-40B4-BE49-F238E27FC236}">
                <a16:creationId xmlns:a16="http://schemas.microsoft.com/office/drawing/2014/main" id="{DE5B25FA-D443-4023-9285-F363E9264D23}"/>
              </a:ext>
            </a:extLst>
          </p:cNvPr>
          <p:cNvSpPr>
            <a:spLocks noChangeArrowheads="1"/>
          </p:cNvSpPr>
          <p:nvPr/>
        </p:nvSpPr>
        <p:spPr bwMode="auto">
          <a:xfrm>
            <a:off x="785813" y="5989638"/>
            <a:ext cx="795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400">
                <a:latin typeface="SimHei" panose="02010609060101010101" pitchFamily="49" charset="-122"/>
                <a:ea typeface="SimHei" panose="02010609060101010101" pitchFamily="49" charset="-122"/>
              </a:rPr>
              <a:t>我因此自己勉勵，對神對人，常存無虧的良心。</a:t>
            </a:r>
            <a:r>
              <a:rPr lang="en-US" altLang="zh-TW" sz="2400">
                <a:solidFill>
                  <a:schemeClr val="bg2"/>
                </a:solidFill>
                <a:latin typeface="SimHei" panose="02010609060101010101" pitchFamily="49" charset="-122"/>
                <a:ea typeface="SimHei" panose="02010609060101010101" pitchFamily="49" charset="-122"/>
              </a:rPr>
              <a:t>(</a:t>
            </a:r>
            <a:r>
              <a:rPr lang="zh-TW" altLang="en-US" sz="2400">
                <a:solidFill>
                  <a:schemeClr val="bg2"/>
                </a:solidFill>
                <a:latin typeface="SimHei" panose="02010609060101010101" pitchFamily="49" charset="-122"/>
                <a:ea typeface="SimHei" panose="02010609060101010101" pitchFamily="49" charset="-122"/>
              </a:rPr>
              <a:t>徒</a:t>
            </a:r>
            <a:r>
              <a:rPr lang="en-US" altLang="zh-TW" sz="2400">
                <a:solidFill>
                  <a:schemeClr val="bg2"/>
                </a:solidFill>
                <a:latin typeface="SimHei" panose="02010609060101010101" pitchFamily="49" charset="-122"/>
                <a:ea typeface="SimHei" panose="02010609060101010101" pitchFamily="49" charset="-122"/>
              </a:rPr>
              <a:t>24:16)</a:t>
            </a:r>
            <a:endParaRPr lang="zh-TW" altLang="en-US" sz="2400">
              <a:solidFill>
                <a:schemeClr val="bg2"/>
              </a:solidFill>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B1087798-935E-4FEA-BE3B-9E0ECDD5EB95}"/>
              </a:ext>
            </a:extLst>
          </p:cNvPr>
          <p:cNvSpPr txBox="1"/>
          <p:nvPr/>
        </p:nvSpPr>
        <p:spPr>
          <a:xfrm>
            <a:off x="6350" y="24110"/>
            <a:ext cx="2065338" cy="338554"/>
          </a:xfrm>
          <a:prstGeom prst="rect">
            <a:avLst/>
          </a:prstGeom>
          <a:noFill/>
        </p:spPr>
        <p:txBody>
          <a:bodyPr wrap="square" rtlCol="0">
            <a:spAutoFit/>
          </a:bodyPr>
          <a:lstStyle/>
          <a:p>
            <a:r>
              <a:rPr lang="en-US" sz="1600" dirty="0"/>
              <a:t>Source: </a:t>
            </a:r>
            <a:r>
              <a:rPr lang="zh-TW" altLang="en-US" sz="1600" dirty="0"/>
              <a:t>聖經簡報站</a:t>
            </a:r>
            <a:endParaRPr lang="en-US" sz="1600" dirty="0"/>
          </a:p>
        </p:txBody>
      </p:sp>
    </p:spTree>
    <p:extLst>
      <p:ext uri="{BB962C8B-B14F-4D97-AF65-F5344CB8AC3E}">
        <p14:creationId xmlns:p14="http://schemas.microsoft.com/office/powerpoint/2010/main" val="33601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84998"/>
                                        </p:tgtEl>
                                        <p:attrNameLst>
                                          <p:attrName>style.visibility</p:attrName>
                                        </p:attrNameLst>
                                      </p:cBhvr>
                                      <p:to>
                                        <p:strVal val="visible"/>
                                      </p:to>
                                    </p:set>
                                    <p:animEffect transition="in" filter="wipe(left)">
                                      <p:cBhvr>
                                        <p:cTn id="11" dur="500"/>
                                        <p:tgtEl>
                                          <p:spTgt spid="8499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499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500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500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500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500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500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500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500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501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5009"/>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8501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5016"/>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0"/>
                                          </p:stCondLst>
                                        </p:cTn>
                                        <p:tgtEl>
                                          <p:spTgt spid="8501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8501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8499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5008"/>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85011"/>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8499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85017"/>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8499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85007"/>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85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P spid="84999" grpId="0"/>
      <p:bldP spid="85000" grpId="0"/>
      <p:bldP spid="85001" grpId="0"/>
      <p:bldP spid="85002" grpId="0"/>
      <p:bldP spid="85003" grpId="0" animBg="1"/>
      <p:bldP spid="85004" grpId="0" animBg="1"/>
      <p:bldP spid="85005" grpId="0" animBg="1"/>
      <p:bldP spid="85006" grpId="0" animBg="1"/>
      <p:bldP spid="85007" grpId="0"/>
      <p:bldP spid="85008" grpId="0"/>
      <p:bldP spid="85009" grpId="0"/>
      <p:bldP spid="85010" grpId="0"/>
      <p:bldP spid="85011" grpId="0" animBg="1"/>
      <p:bldP spid="85012" grpId="0" animBg="1"/>
      <p:bldP spid="85014" grpId="0"/>
      <p:bldP spid="85016" grpId="0"/>
      <p:bldP spid="850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5258958-AED7-474A-B1CB-AB336656B3EB}"/>
              </a:ext>
            </a:extLst>
          </p:cNvPr>
          <p:cNvGraphicFramePr>
            <a:graphicFrameLocks noGrp="1"/>
          </p:cNvGraphicFramePr>
          <p:nvPr>
            <p:ph idx="1"/>
            <p:extLst>
              <p:ext uri="{D42A27DB-BD31-4B8C-83A1-F6EECF244321}">
                <p14:modId xmlns:p14="http://schemas.microsoft.com/office/powerpoint/2010/main" val="3839133974"/>
              </p:ext>
            </p:extLst>
          </p:nvPr>
        </p:nvGraphicFramePr>
        <p:xfrm>
          <a:off x="0" y="0"/>
          <a:ext cx="9144000" cy="6858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867177656"/>
                    </a:ext>
                  </a:extLst>
                </a:gridCol>
                <a:gridCol w="4572000">
                  <a:extLst>
                    <a:ext uri="{9D8B030D-6E8A-4147-A177-3AD203B41FA5}">
                      <a16:colId xmlns:a16="http://schemas.microsoft.com/office/drawing/2014/main" val="2366756141"/>
                    </a:ext>
                  </a:extLst>
                </a:gridCol>
              </a:tblGrid>
              <a:tr h="5880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SimHei" panose="02010609060101010101" pitchFamily="49" charset="-122"/>
                          <a:ea typeface="SimHei" panose="02010609060101010101" pitchFamily="49" charset="-122"/>
                        </a:rPr>
                        <a:t>基督徒的自由 </a:t>
                      </a:r>
                      <a:r>
                        <a:rPr lang="en-US" altLang="zh-TW" sz="2800" b="1" dirty="0">
                          <a:latin typeface="SimHei" panose="02010609060101010101" pitchFamily="49" charset="-122"/>
                          <a:ea typeface="SimHei" panose="02010609060101010101" pitchFamily="49" charset="-122"/>
                        </a:rPr>
                        <a:t>-</a:t>
                      </a:r>
                      <a:r>
                        <a:rPr lang="zh-TW" altLang="en-US" sz="2800" b="1" dirty="0">
                          <a:latin typeface="SimHei" panose="02010609060101010101" pitchFamily="49" charset="-122"/>
                          <a:ea typeface="SimHei" panose="02010609060101010101" pitchFamily="49" charset="-122"/>
                        </a:rPr>
                        <a:t> 不是可不可以吃</a:t>
                      </a:r>
                      <a:r>
                        <a:rPr lang="en-US" altLang="zh-TW" sz="2800" b="1" dirty="0">
                          <a:latin typeface="SimHei" panose="02010609060101010101" pitchFamily="49" charset="-122"/>
                          <a:ea typeface="SimHei" panose="02010609060101010101" pitchFamily="49" charset="-122"/>
                        </a:rPr>
                        <a:t>,</a:t>
                      </a:r>
                      <a:r>
                        <a:rPr lang="zh-TW" altLang="en-US" sz="2800" b="1" dirty="0">
                          <a:latin typeface="SimHei" panose="02010609060101010101" pitchFamily="49" charset="-122"/>
                          <a:ea typeface="SimHei" panose="02010609060101010101" pitchFamily="49" charset="-122"/>
                        </a:rPr>
                        <a:t>而是可不可以不吃</a:t>
                      </a:r>
                      <a:endParaRPr lang="en-US" sz="2800" dirty="0">
                        <a:latin typeface="SimHei" panose="02010609060101010101" pitchFamily="49" charset="-122"/>
                        <a:ea typeface="SimHei" panose="02010609060101010101" pitchFamily="49" charset="-122"/>
                      </a:endParaRPr>
                    </a:p>
                  </a:txBody>
                  <a:tcPr marL="94462" marR="94462" marT="47231" marB="47231" anchor="ctr"/>
                </a:tc>
                <a:tc hMerge="1">
                  <a:txBody>
                    <a:bodyPr/>
                    <a:lstStyle/>
                    <a:p>
                      <a:endParaRPr lang="en-US" sz="1900" dirty="0">
                        <a:latin typeface="SimHei" panose="02010609060101010101" pitchFamily="49" charset="-122"/>
                        <a:ea typeface="SimHei" panose="02010609060101010101" pitchFamily="49" charset="-122"/>
                      </a:endParaRPr>
                    </a:p>
                  </a:txBody>
                  <a:tcPr marL="94462" marR="94462" marT="47231" marB="47231"/>
                </a:tc>
                <a:extLst>
                  <a:ext uri="{0D108BD9-81ED-4DB2-BD59-A6C34878D82A}">
                    <a16:rowId xmlns:a16="http://schemas.microsoft.com/office/drawing/2014/main" val="1295600022"/>
                  </a:ext>
                </a:extLst>
              </a:tr>
              <a:tr h="419652">
                <a:tc>
                  <a:txBody>
                    <a:bodyPr/>
                    <a:lstStyle/>
                    <a:p>
                      <a:r>
                        <a:rPr lang="zh-TW" altLang="en-US" sz="2100" dirty="0">
                          <a:latin typeface="SimHei" panose="02010609060101010101" pitchFamily="49" charset="-122"/>
                          <a:ea typeface="SimHei" panose="02010609060101010101" pitchFamily="49" charset="-122"/>
                        </a:rPr>
                        <a:t>有知識的</a:t>
                      </a:r>
                      <a:endParaRPr lang="en-US" sz="2100" dirty="0">
                        <a:latin typeface="SimHei" panose="02010609060101010101" pitchFamily="49" charset="-122"/>
                        <a:ea typeface="SimHei" panose="02010609060101010101" pitchFamily="49" charset="-122"/>
                      </a:endParaRPr>
                    </a:p>
                  </a:txBody>
                  <a:tcPr marL="94462" marR="94462" marT="47231" marB="47231"/>
                </a:tc>
                <a:tc>
                  <a:txBody>
                    <a:bodyPr/>
                    <a:lstStyle/>
                    <a:p>
                      <a:r>
                        <a:rPr lang="zh-TW" altLang="en-US" sz="2100" dirty="0">
                          <a:latin typeface="SimHei" panose="02010609060101010101" pitchFamily="49" charset="-122"/>
                          <a:ea typeface="SimHei" panose="02010609060101010101" pitchFamily="49" charset="-122"/>
                        </a:rPr>
                        <a:t>良心軟弱的</a:t>
                      </a:r>
                      <a:endParaRPr lang="en-US" sz="2100" dirty="0">
                        <a:latin typeface="SimHei" panose="02010609060101010101" pitchFamily="49" charset="-122"/>
                        <a:ea typeface="SimHei" panose="02010609060101010101" pitchFamily="49" charset="-122"/>
                      </a:endParaRPr>
                    </a:p>
                  </a:txBody>
                  <a:tcPr marL="94462" marR="94462" marT="47231" marB="47231"/>
                </a:tc>
                <a:extLst>
                  <a:ext uri="{0D108BD9-81ED-4DB2-BD59-A6C34878D82A}">
                    <a16:rowId xmlns:a16="http://schemas.microsoft.com/office/drawing/2014/main" val="1231919469"/>
                  </a:ext>
                </a:extLst>
              </a:tr>
              <a:tr h="1391702">
                <a:tc>
                  <a:txBody>
                    <a:bodyPr/>
                    <a:lstStyle/>
                    <a:p>
                      <a:r>
                        <a:rPr lang="zh-TW" altLang="en-US" sz="2100" dirty="0">
                          <a:latin typeface="SimHei" panose="02010609060101010101" pitchFamily="49" charset="-122"/>
                          <a:ea typeface="SimHei" panose="02010609060101010101" pitchFamily="49" charset="-122"/>
                        </a:rPr>
                        <a:t>但人不都有這等知識。有人到如今因拜慣了偶像，就以為所吃的是祭偶像之物；他們的良心既然軟弱，也就汙穢了。</a:t>
                      </a:r>
                      <a:endParaRPr lang="en-US" sz="2100" dirty="0">
                        <a:latin typeface="SimHei" panose="02010609060101010101" pitchFamily="49" charset="-122"/>
                        <a:ea typeface="SimHei" panose="02010609060101010101" pitchFamily="49" charset="-122"/>
                      </a:endParaRPr>
                    </a:p>
                  </a:txBody>
                  <a:tcPr marL="94462" marR="94462" marT="47231" marB="47231"/>
                </a:tc>
                <a:tc>
                  <a:txBody>
                    <a:bodyPr/>
                    <a:lstStyle/>
                    <a:p>
                      <a:r>
                        <a:rPr lang="zh-CN" altLang="en-US" sz="2100" b="0" i="0" kern="1200" dirty="0">
                          <a:solidFill>
                            <a:schemeClr val="dk1"/>
                          </a:solidFill>
                          <a:effectLst/>
                          <a:latin typeface="SimHei" panose="02010609060101010101" pitchFamily="49" charset="-122"/>
                          <a:ea typeface="SimHei" panose="02010609060101010101" pitchFamily="49" charset="-122"/>
                          <a:cs typeface="+mn-cs"/>
                        </a:rPr>
                        <a:t>许多「拜惯了偶像」的信徒心中总觉得吃了「祭偶像之物」，就等于是敬拜了偶像，因此良心不得平安，内心「也就污秽了」。</a:t>
                      </a:r>
                      <a:endParaRPr lang="en-US" sz="2100" dirty="0">
                        <a:latin typeface="SimHei" panose="02010609060101010101" pitchFamily="49" charset="-122"/>
                        <a:ea typeface="SimHei" panose="02010609060101010101" pitchFamily="49" charset="-122"/>
                      </a:endParaRPr>
                    </a:p>
                  </a:txBody>
                  <a:tcPr marL="94462" marR="94462" marT="47231" marB="47231"/>
                </a:tc>
                <a:extLst>
                  <a:ext uri="{0D108BD9-81ED-4DB2-BD59-A6C34878D82A}">
                    <a16:rowId xmlns:a16="http://schemas.microsoft.com/office/drawing/2014/main" val="603278946"/>
                  </a:ext>
                </a:extLst>
              </a:tr>
              <a:tr h="2363752">
                <a:tc>
                  <a:txBody>
                    <a:bodyPr/>
                    <a:lstStyle/>
                    <a:p>
                      <a:r>
                        <a:rPr lang="zh-TW" altLang="en-US" sz="2100" b="0" dirty="0">
                          <a:latin typeface="SimHei" panose="02010609060101010101" pitchFamily="49" charset="-122"/>
                          <a:ea typeface="SimHei" panose="02010609060101010101" pitchFamily="49" charset="-122"/>
                        </a:rPr>
                        <a:t>只是你們要謹慎，恐怕你們這自由竟成了那軟弱人的絆腳石。 </a:t>
                      </a:r>
                      <a:r>
                        <a:rPr lang="en-US" altLang="zh-TW" sz="2100" b="0" baseline="30000" dirty="0">
                          <a:latin typeface="SimHei" panose="02010609060101010101" pitchFamily="49" charset="-122"/>
                          <a:ea typeface="SimHei" panose="02010609060101010101" pitchFamily="49" charset="-122"/>
                        </a:rPr>
                        <a:t>10 </a:t>
                      </a:r>
                      <a:r>
                        <a:rPr lang="zh-TW" altLang="en-US" sz="2100" b="0" dirty="0">
                          <a:latin typeface="SimHei" panose="02010609060101010101" pitchFamily="49" charset="-122"/>
                          <a:ea typeface="SimHei" panose="02010609060101010101" pitchFamily="49" charset="-122"/>
                        </a:rPr>
                        <a:t>若有人見你這有知識的在偶像的廟裡坐席，這人的良心若是軟弱，豈不放膽去吃那祭偶像之物嗎？ </a:t>
                      </a:r>
                      <a:r>
                        <a:rPr lang="en-US" altLang="zh-TW" sz="2100" b="0" baseline="30000" dirty="0">
                          <a:latin typeface="SimHei" panose="02010609060101010101" pitchFamily="49" charset="-122"/>
                          <a:ea typeface="SimHei" panose="02010609060101010101" pitchFamily="49" charset="-122"/>
                        </a:rPr>
                        <a:t>11 </a:t>
                      </a:r>
                      <a:r>
                        <a:rPr lang="zh-TW" altLang="en-US" sz="2100" b="0" dirty="0">
                          <a:latin typeface="SimHei" panose="02010609060101010101" pitchFamily="49" charset="-122"/>
                          <a:ea typeface="SimHei" panose="02010609060101010101" pitchFamily="49" charset="-122"/>
                        </a:rPr>
                        <a:t>因此，基督為他死的那軟弱弟兄，也就因你的知識沉淪了。 </a:t>
                      </a:r>
                      <a:endParaRPr lang="en-US" sz="2100" b="0" dirty="0">
                        <a:latin typeface="SimHei" panose="02010609060101010101" pitchFamily="49" charset="-122"/>
                        <a:ea typeface="SimHei" panose="02010609060101010101" pitchFamily="49" charset="-122"/>
                      </a:endParaRPr>
                    </a:p>
                  </a:txBody>
                  <a:tcPr marL="94462" marR="94462" marT="47231" marB="47231"/>
                </a:tc>
                <a:tc>
                  <a:txBody>
                    <a:bodyPr/>
                    <a:lstStyle/>
                    <a:p>
                      <a:r>
                        <a:rPr lang="zh-CN" altLang="en-US" sz="2100" b="0" i="0" kern="1200" dirty="0">
                          <a:solidFill>
                            <a:schemeClr val="dk1"/>
                          </a:solidFill>
                          <a:effectLst/>
                          <a:latin typeface="SimHei" panose="02010609060101010101" pitchFamily="49" charset="-122"/>
                          <a:ea typeface="SimHei" panose="02010609060101010101" pitchFamily="49" charset="-122"/>
                          <a:cs typeface="+mn-cs"/>
                        </a:rPr>
                        <a:t>如果有属灵知识的信徒「在偶像的庙里坐席」，被那些信心软弱的信徒看见了，他们就会照样跟随，以为可以不必分别为圣，因此重返以前拜偶像的生活。</a:t>
                      </a:r>
                      <a:endParaRPr lang="en-US" sz="2100" dirty="0">
                        <a:latin typeface="SimHei" panose="02010609060101010101" pitchFamily="49" charset="-122"/>
                        <a:ea typeface="SimHei" panose="02010609060101010101" pitchFamily="49" charset="-122"/>
                      </a:endParaRPr>
                    </a:p>
                  </a:txBody>
                  <a:tcPr marL="94462" marR="94462" marT="47231" marB="47231"/>
                </a:tc>
                <a:extLst>
                  <a:ext uri="{0D108BD9-81ED-4DB2-BD59-A6C34878D82A}">
                    <a16:rowId xmlns:a16="http://schemas.microsoft.com/office/drawing/2014/main" val="4154755512"/>
                  </a:ext>
                </a:extLst>
              </a:tr>
              <a:tr h="1067686">
                <a:tc gridSpan="2">
                  <a:txBody>
                    <a:bodyPr/>
                    <a:lstStyle/>
                    <a:p>
                      <a:r>
                        <a:rPr lang="zh-TW" altLang="en-US" sz="2100" dirty="0">
                          <a:latin typeface="SimHei" panose="02010609060101010101" pitchFamily="49" charset="-122"/>
                          <a:ea typeface="SimHei" panose="02010609060101010101" pitchFamily="49" charset="-122"/>
                        </a:rPr>
                        <a:t>軟弱弟兄，也就因你的知識沉淪了</a:t>
                      </a:r>
                      <a:r>
                        <a:rPr lang="en-US" altLang="zh-TW" sz="2100" dirty="0">
                          <a:latin typeface="SimHei" panose="02010609060101010101" pitchFamily="49" charset="-122"/>
                          <a:ea typeface="SimHei" panose="02010609060101010101" pitchFamily="49" charset="-122"/>
                        </a:rPr>
                        <a:t>(weak brother destroyed by your knowledge)</a:t>
                      </a:r>
                      <a:r>
                        <a:rPr lang="zh-TW" altLang="en-US" sz="2100" dirty="0">
                          <a:latin typeface="SimHei" panose="02010609060101010101" pitchFamily="49" charset="-122"/>
                          <a:ea typeface="SimHei" panose="02010609060101010101" pitchFamily="49" charset="-122"/>
                        </a:rPr>
                        <a:t> </a:t>
                      </a:r>
                      <a:r>
                        <a:rPr lang="en-US" altLang="zh-TW" sz="2100" dirty="0">
                          <a:latin typeface="SimHei" panose="02010609060101010101" pitchFamily="49" charset="-122"/>
                          <a:ea typeface="SimHei" panose="02010609060101010101" pitchFamily="49" charset="-122"/>
                        </a:rPr>
                        <a:t>-&gt;</a:t>
                      </a:r>
                      <a:r>
                        <a:rPr lang="zh-TW" altLang="en-US" sz="2100" dirty="0">
                          <a:latin typeface="SimHei" panose="02010609060101010101" pitchFamily="49" charset="-122"/>
                          <a:ea typeface="SimHei" panose="02010609060101010101" pitchFamily="49" charset="-122"/>
                        </a:rPr>
                        <a:t> 得罪了弟兄 </a:t>
                      </a:r>
                      <a:r>
                        <a:rPr lang="en-US" altLang="zh-TW" sz="2100" dirty="0">
                          <a:latin typeface="SimHei" panose="02010609060101010101" pitchFamily="49" charset="-122"/>
                          <a:ea typeface="SimHei" panose="02010609060101010101" pitchFamily="49" charset="-122"/>
                        </a:rPr>
                        <a:t>(sin against your brother) -&gt;</a:t>
                      </a:r>
                      <a:r>
                        <a:rPr lang="zh-TW" altLang="en-US" sz="2100" dirty="0">
                          <a:latin typeface="SimHei" panose="02010609060101010101" pitchFamily="49" charset="-122"/>
                          <a:ea typeface="SimHei" panose="02010609060101010101" pitchFamily="49" charset="-122"/>
                        </a:rPr>
                        <a:t> 得罪基督 </a:t>
                      </a:r>
                      <a:r>
                        <a:rPr lang="en-US" altLang="zh-TW" sz="2100" dirty="0">
                          <a:latin typeface="SimHei" panose="02010609060101010101" pitchFamily="49" charset="-122"/>
                          <a:ea typeface="SimHei" panose="02010609060101010101" pitchFamily="49" charset="-122"/>
                        </a:rPr>
                        <a:t>(sin against Christ)</a:t>
                      </a:r>
                      <a:endParaRPr lang="en-US" sz="2100" dirty="0">
                        <a:latin typeface="SimHei" panose="02010609060101010101" pitchFamily="49" charset="-122"/>
                        <a:ea typeface="SimHei" panose="02010609060101010101" pitchFamily="49" charset="-122"/>
                      </a:endParaRPr>
                    </a:p>
                  </a:txBody>
                  <a:tcPr marL="94462" marR="94462" marT="47231" marB="47231"/>
                </a:tc>
                <a:tc hMerge="1">
                  <a:txBody>
                    <a:bodyPr/>
                    <a:lstStyle/>
                    <a:p>
                      <a:endParaRPr lang="en-US" dirty="0"/>
                    </a:p>
                  </a:txBody>
                  <a:tcPr/>
                </a:tc>
                <a:extLst>
                  <a:ext uri="{0D108BD9-81ED-4DB2-BD59-A6C34878D82A}">
                    <a16:rowId xmlns:a16="http://schemas.microsoft.com/office/drawing/2014/main" val="3264493102"/>
                  </a:ext>
                </a:extLst>
              </a:tr>
              <a:tr h="1027183">
                <a:tc gridSpan="2">
                  <a:txBody>
                    <a:bodyPr/>
                    <a:lstStyle/>
                    <a:p>
                      <a:pPr>
                        <a:lnSpc>
                          <a:spcPct val="150000"/>
                        </a:lnSpc>
                      </a:pPr>
                      <a:r>
                        <a:rPr lang="en-US" altLang="zh-TW" sz="2000" b="0" baseline="30000" dirty="0">
                          <a:latin typeface="SimHei" panose="02010609060101010101" pitchFamily="49" charset="-122"/>
                          <a:ea typeface="SimHei" panose="02010609060101010101" pitchFamily="49" charset="-122"/>
                        </a:rPr>
                        <a:t> </a:t>
                      </a:r>
                      <a:r>
                        <a:rPr lang="zh-TW" altLang="en-US" sz="2000" b="0" dirty="0">
                          <a:latin typeface="SimHei" panose="02010609060101010101" pitchFamily="49" charset="-122"/>
                          <a:ea typeface="SimHei" panose="02010609060101010101" pitchFamily="49" charset="-122"/>
                        </a:rPr>
                        <a:t>其實食物不能叫神看中我們，因為我們不吃也無損，吃也無益。</a:t>
                      </a:r>
                      <a:endParaRPr lang="en-US" altLang="zh-TW" sz="2000" b="0" dirty="0">
                        <a:latin typeface="SimHei" panose="02010609060101010101" pitchFamily="49" charset="-122"/>
                        <a:ea typeface="SimHei" panose="02010609060101010101" pitchFamily="49"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TW" altLang="en-US" sz="2400" b="0" dirty="0">
                          <a:solidFill>
                            <a:schemeClr val="accent2"/>
                          </a:solidFill>
                          <a:latin typeface="SimHei" panose="02010609060101010101" pitchFamily="49" charset="-122"/>
                          <a:ea typeface="SimHei" panose="02010609060101010101" pitchFamily="49" charset="-122"/>
                        </a:rPr>
                        <a:t>為了他人的好處犧牲自己的自由</a:t>
                      </a:r>
                      <a:endParaRPr lang="en-US" sz="2400" b="0" dirty="0">
                        <a:solidFill>
                          <a:schemeClr val="accent2"/>
                        </a:solidFill>
                        <a:latin typeface="SimHei" panose="02010609060101010101" pitchFamily="49" charset="-122"/>
                        <a:ea typeface="SimHei" panose="02010609060101010101" pitchFamily="49" charset="-122"/>
                      </a:endParaRPr>
                    </a:p>
                  </a:txBody>
                  <a:tcPr marL="94462" marR="94462" marT="47231" marB="47231"/>
                </a:tc>
                <a:tc hMerge="1">
                  <a:txBody>
                    <a:bodyPr/>
                    <a:lstStyle/>
                    <a:p>
                      <a:endParaRPr lang="en-US"/>
                    </a:p>
                  </a:txBody>
                  <a:tcPr/>
                </a:tc>
                <a:extLst>
                  <a:ext uri="{0D108BD9-81ED-4DB2-BD59-A6C34878D82A}">
                    <a16:rowId xmlns:a16="http://schemas.microsoft.com/office/drawing/2014/main" val="1499542618"/>
                  </a:ext>
                </a:extLst>
              </a:tr>
            </a:tbl>
          </a:graphicData>
        </a:graphic>
      </p:graphicFrame>
    </p:spTree>
    <p:extLst>
      <p:ext uri="{BB962C8B-B14F-4D97-AF65-F5344CB8AC3E}">
        <p14:creationId xmlns:p14="http://schemas.microsoft.com/office/powerpoint/2010/main" val="462273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ons from 1 Corinthians: Unity In the Church | WMBC">
            <a:extLst>
              <a:ext uri="{FF2B5EF4-FFF2-40B4-BE49-F238E27FC236}">
                <a16:creationId xmlns:a16="http://schemas.microsoft.com/office/drawing/2014/main" id="{5CA95CF3-0E6B-4BC1-96FE-C6783280234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65C91591-233A-4D72-ACB2-99951C567E03}"/>
              </a:ext>
            </a:extLst>
          </p:cNvPr>
          <p:cNvGraphicFramePr>
            <a:graphicFrameLocks noGrp="1"/>
          </p:cNvGraphicFramePr>
          <p:nvPr>
            <p:ph idx="1"/>
            <p:extLst>
              <p:ext uri="{D42A27DB-BD31-4B8C-83A1-F6EECF244321}">
                <p14:modId xmlns:p14="http://schemas.microsoft.com/office/powerpoint/2010/main" val="3445816337"/>
              </p:ext>
            </p:extLst>
          </p:nvPr>
        </p:nvGraphicFramePr>
        <p:xfrm>
          <a:off x="456470" y="545000"/>
          <a:ext cx="8231060" cy="2984013"/>
        </p:xfrm>
        <a:graphic>
          <a:graphicData uri="http://schemas.openxmlformats.org/drawingml/2006/table">
            <a:tbl>
              <a:tblPr firstRow="1" bandRow="1">
                <a:tableStyleId>{5C22544A-7EE6-4342-B048-85BDC9FD1C3A}</a:tableStyleId>
              </a:tblPr>
              <a:tblGrid>
                <a:gridCol w="2083500">
                  <a:extLst>
                    <a:ext uri="{9D8B030D-6E8A-4147-A177-3AD203B41FA5}">
                      <a16:colId xmlns:a16="http://schemas.microsoft.com/office/drawing/2014/main" val="3212970940"/>
                    </a:ext>
                  </a:extLst>
                </a:gridCol>
                <a:gridCol w="6147560">
                  <a:extLst>
                    <a:ext uri="{9D8B030D-6E8A-4147-A177-3AD203B41FA5}">
                      <a16:colId xmlns:a16="http://schemas.microsoft.com/office/drawing/2014/main" val="531486726"/>
                    </a:ext>
                  </a:extLst>
                </a:gridCol>
              </a:tblGrid>
              <a:tr h="783739">
                <a:tc gridSpan="2">
                  <a:txBody>
                    <a:bodyPr/>
                    <a:lstStyle/>
                    <a:p>
                      <a:pPr algn="ctr">
                        <a:lnSpc>
                          <a:spcPct val="100000"/>
                        </a:lnSpc>
                      </a:pPr>
                      <a:r>
                        <a:rPr lang="zh-TW" altLang="en-US" sz="3600" dirty="0">
                          <a:latin typeface="SimHei" panose="02010609060101010101" pitchFamily="49" charset="-122"/>
                          <a:ea typeface="SimHei" panose="02010609060101010101" pitchFamily="49" charset="-122"/>
                        </a:rPr>
                        <a:t>使徒的憑據</a:t>
                      </a:r>
                      <a:endParaRPr lang="en-US" sz="3600" dirty="0">
                        <a:latin typeface="SimHei" panose="02010609060101010101" pitchFamily="49" charset="-122"/>
                        <a:ea typeface="SimHei" panose="02010609060101010101" pitchFamily="49" charset="-122"/>
                      </a:endParaRPr>
                    </a:p>
                  </a:txBody>
                  <a:tcPr anchor="ctr"/>
                </a:tc>
                <a:tc hMerge="1">
                  <a:txBody>
                    <a:bodyPr/>
                    <a:lstStyle/>
                    <a:p>
                      <a:endParaRPr lang="en-US" dirty="0"/>
                    </a:p>
                  </a:txBody>
                  <a:tcPr/>
                </a:tc>
                <a:extLst>
                  <a:ext uri="{0D108BD9-81ED-4DB2-BD59-A6C34878D82A}">
                    <a16:rowId xmlns:a16="http://schemas.microsoft.com/office/drawing/2014/main" val="2787720256"/>
                  </a:ext>
                </a:extLst>
              </a:tr>
              <a:tr h="989673">
                <a:tc>
                  <a:txBody>
                    <a:bodyPr/>
                    <a:lstStyle/>
                    <a:p>
                      <a:pPr>
                        <a:lnSpc>
                          <a:spcPct val="100000"/>
                        </a:lnSpc>
                      </a:pPr>
                      <a:r>
                        <a:rPr lang="zh-TW" altLang="en-US" sz="2800" dirty="0">
                          <a:latin typeface="SimHei" panose="02010609060101010101" pitchFamily="49" charset="-122"/>
                          <a:ea typeface="SimHei" panose="02010609060101010101" pitchFamily="49" charset="-122"/>
                        </a:rPr>
                        <a:t>親見復活主</a:t>
                      </a:r>
                      <a:endParaRPr lang="en-US" sz="2800" dirty="0">
                        <a:latin typeface="SimHei" panose="02010609060101010101" pitchFamily="49" charset="-122"/>
                        <a:ea typeface="SimHei" panose="02010609060101010101" pitchFamily="49" charset="-122"/>
                      </a:endParaRPr>
                    </a:p>
                  </a:txBody>
                  <a:tcPr anchor="ct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TW" altLang="en-US" sz="2800" dirty="0">
                          <a:latin typeface="SimHei" panose="02010609060101010101" pitchFamily="49" charset="-122"/>
                          <a:ea typeface="SimHei" panose="02010609060101010101" pitchFamily="49" charset="-122"/>
                        </a:rPr>
                        <a:t>我不是自由的嗎？我不是使徒嗎？我不是見過我們的主耶穌嗎？</a:t>
                      </a:r>
                      <a:endParaRPr lang="en-US" altLang="zh-TW"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12226737"/>
                  </a:ext>
                </a:extLst>
              </a:tr>
              <a:tr h="1152714">
                <a:tc>
                  <a:txBody>
                    <a:bodyPr/>
                    <a:lstStyle/>
                    <a:p>
                      <a:pPr>
                        <a:lnSpc>
                          <a:spcPct val="100000"/>
                        </a:lnSpc>
                      </a:pPr>
                      <a:r>
                        <a:rPr lang="zh-TW" altLang="en-US" sz="2800" dirty="0">
                          <a:latin typeface="SimHei" panose="02010609060101010101" pitchFamily="49" charset="-122"/>
                          <a:ea typeface="SimHei" panose="02010609060101010101" pitchFamily="49" charset="-122"/>
                        </a:rPr>
                        <a:t>工作的印證</a:t>
                      </a:r>
                      <a:endParaRPr lang="en-US" sz="2800" dirty="0">
                        <a:latin typeface="SimHei" panose="02010609060101010101" pitchFamily="49" charset="-122"/>
                        <a:ea typeface="SimHei" panose="02010609060101010101" pitchFamily="49" charset="-122"/>
                      </a:endParaRPr>
                    </a:p>
                  </a:txBody>
                  <a:tcPr anchor="ctr"/>
                </a:tc>
                <a:tc>
                  <a:txBody>
                    <a:bodyPr/>
                    <a:lstStyle/>
                    <a:p>
                      <a:pPr>
                        <a:lnSpc>
                          <a:spcPct val="120000"/>
                        </a:lnSpc>
                      </a:pPr>
                      <a:r>
                        <a:rPr lang="zh-TW" altLang="en-US" sz="2800" dirty="0">
                          <a:latin typeface="SimHei" panose="02010609060101010101" pitchFamily="49" charset="-122"/>
                          <a:ea typeface="SimHei" panose="02010609060101010101" pitchFamily="49" charset="-122"/>
                        </a:rPr>
                        <a:t>你們不是我在主裡面所做之工嗎</a:t>
                      </a:r>
                      <a:r>
                        <a:rPr lang="en-US" altLang="zh-TW" sz="2800" dirty="0">
                          <a:latin typeface="SimHei" panose="02010609060101010101" pitchFamily="49" charset="-122"/>
                          <a:ea typeface="SimHei" panose="02010609060101010101" pitchFamily="49" charset="-122"/>
                        </a:rPr>
                        <a:t>?</a:t>
                      </a:r>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499804815"/>
                  </a:ext>
                </a:extLst>
              </a:tr>
            </a:tbl>
          </a:graphicData>
        </a:graphic>
      </p:graphicFrame>
      <p:sp>
        <p:nvSpPr>
          <p:cNvPr id="2" name="TextBox 1">
            <a:extLst>
              <a:ext uri="{FF2B5EF4-FFF2-40B4-BE49-F238E27FC236}">
                <a16:creationId xmlns:a16="http://schemas.microsoft.com/office/drawing/2014/main" id="{28F3791C-797A-48BA-931C-68729A481384}"/>
              </a:ext>
            </a:extLst>
          </p:cNvPr>
          <p:cNvSpPr txBox="1"/>
          <p:nvPr/>
        </p:nvSpPr>
        <p:spPr>
          <a:xfrm>
            <a:off x="456470" y="4021807"/>
            <a:ext cx="7977674" cy="2669000"/>
          </a:xfrm>
          <a:prstGeom prst="rect">
            <a:avLst/>
          </a:prstGeom>
          <a:noFill/>
        </p:spPr>
        <p:txBody>
          <a:bodyPr wrap="square" rtlCol="0">
            <a:spAutoFit/>
          </a:bodyPr>
          <a:lstStyle/>
          <a:p>
            <a:pPr>
              <a:lnSpc>
                <a:spcPct val="150000"/>
              </a:lnSpc>
            </a:pPr>
            <a:r>
              <a:rPr lang="zh-TW" altLang="en-US" sz="3200" dirty="0">
                <a:solidFill>
                  <a:schemeClr val="accent2"/>
                </a:solidFill>
                <a:latin typeface="SimHei" panose="02010609060101010101" pitchFamily="49" charset="-122"/>
                <a:ea typeface="SimHei" panose="02010609060101010101" pitchFamily="49" charset="-122"/>
              </a:rPr>
              <a:t>使徒的資格</a:t>
            </a:r>
            <a:endParaRPr lang="en-US" altLang="zh-TW" sz="3200" dirty="0">
              <a:solidFill>
                <a:schemeClr val="accent2"/>
              </a:solidFill>
              <a:latin typeface="SimHei" panose="02010609060101010101" pitchFamily="49" charset="-122"/>
              <a:ea typeface="SimHei" panose="02010609060101010101" pitchFamily="49" charset="-122"/>
            </a:endParaRPr>
          </a:p>
          <a:p>
            <a:pPr marL="457200" indent="-457200">
              <a:lnSpc>
                <a:spcPct val="150000"/>
              </a:lnSpc>
              <a:buFont typeface="Arial" panose="020B0604020202020204" pitchFamily="34" charset="0"/>
              <a:buChar char="•"/>
            </a:pPr>
            <a:r>
              <a:rPr lang="zh-TW" altLang="en-US" sz="2800" dirty="0">
                <a:solidFill>
                  <a:schemeClr val="accent2"/>
                </a:solidFill>
                <a:latin typeface="SimHei" panose="02010609060101010101" pitchFamily="49" charset="-122"/>
                <a:ea typeface="SimHei" panose="02010609060101010101" pitchFamily="49" charset="-122"/>
              </a:rPr>
              <a:t>見過主耶穌</a:t>
            </a:r>
            <a:endParaRPr lang="en-US" altLang="zh-TW" sz="2800" dirty="0">
              <a:solidFill>
                <a:schemeClr val="accent2"/>
              </a:solidFill>
              <a:latin typeface="SimHei" panose="02010609060101010101" pitchFamily="49" charset="-122"/>
              <a:ea typeface="SimHei" panose="02010609060101010101" pitchFamily="49" charset="-122"/>
            </a:endParaRPr>
          </a:p>
          <a:p>
            <a:pPr marL="457200" indent="-457200">
              <a:lnSpc>
                <a:spcPct val="150000"/>
              </a:lnSpc>
              <a:buFont typeface="Arial" panose="020B0604020202020204" pitchFamily="34" charset="0"/>
              <a:buChar char="•"/>
            </a:pPr>
            <a:r>
              <a:rPr lang="zh-TW" altLang="en-US" sz="2800" dirty="0">
                <a:solidFill>
                  <a:schemeClr val="accent2"/>
                </a:solidFill>
                <a:latin typeface="SimHei" panose="02010609060101010101" pitchFamily="49" charset="-122"/>
                <a:ea typeface="SimHei" panose="02010609060101010101" pitchFamily="49" charset="-122"/>
              </a:rPr>
              <a:t>傳主的福音建立教會</a:t>
            </a:r>
            <a:endParaRPr lang="en-US" altLang="zh-TW" sz="2800" dirty="0">
              <a:solidFill>
                <a:schemeClr val="accent2"/>
              </a:solidFill>
              <a:latin typeface="SimHei" panose="02010609060101010101" pitchFamily="49" charset="-122"/>
              <a:ea typeface="SimHei" panose="02010609060101010101" pitchFamily="49" charset="-122"/>
            </a:endParaRPr>
          </a:p>
          <a:p>
            <a:pPr>
              <a:lnSpc>
                <a:spcPct val="150000"/>
              </a:lnSpc>
            </a:pPr>
            <a:endParaRPr lang="en-US" sz="2800" dirty="0">
              <a:solidFill>
                <a:schemeClr val="accent2"/>
              </a:solidFill>
              <a:latin typeface="SimHei" panose="02010609060101010101" pitchFamily="49" charset="-122"/>
              <a:ea typeface="SimHei" panose="02010609060101010101" pitchFamily="49" charset="-122"/>
            </a:endParaRPr>
          </a:p>
        </p:txBody>
      </p:sp>
      <p:sp>
        <p:nvSpPr>
          <p:cNvPr id="5" name="TextBox 4">
            <a:extLst>
              <a:ext uri="{FF2B5EF4-FFF2-40B4-BE49-F238E27FC236}">
                <a16:creationId xmlns:a16="http://schemas.microsoft.com/office/drawing/2014/main" id="{38272807-9279-4C5E-943E-8F3C25749FF7}"/>
              </a:ext>
            </a:extLst>
          </p:cNvPr>
          <p:cNvSpPr txBox="1"/>
          <p:nvPr/>
        </p:nvSpPr>
        <p:spPr>
          <a:xfrm>
            <a:off x="456470" y="1343608"/>
            <a:ext cx="2072126" cy="989045"/>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4BB71FD-49C8-4566-840A-20DDFBC32BC9}"/>
              </a:ext>
            </a:extLst>
          </p:cNvPr>
          <p:cNvSpPr txBox="1"/>
          <p:nvPr/>
        </p:nvSpPr>
        <p:spPr>
          <a:xfrm>
            <a:off x="2576074" y="1343608"/>
            <a:ext cx="6111456" cy="989045"/>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0852E276-CDBD-4869-940C-639CDFD68009}"/>
              </a:ext>
            </a:extLst>
          </p:cNvPr>
          <p:cNvSpPr txBox="1"/>
          <p:nvPr/>
        </p:nvSpPr>
        <p:spPr>
          <a:xfrm>
            <a:off x="465801" y="2457778"/>
            <a:ext cx="2072126" cy="989045"/>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2DA714C-3625-40E5-B9E5-EFD1BE74EAE7}"/>
              </a:ext>
            </a:extLst>
          </p:cNvPr>
          <p:cNvSpPr txBox="1"/>
          <p:nvPr/>
        </p:nvSpPr>
        <p:spPr>
          <a:xfrm>
            <a:off x="2585405" y="2457778"/>
            <a:ext cx="6111456" cy="98904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3697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0"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xit" presetSubtype="4" fill="hold" grpId="0"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516F90D2-A339-452C-B240-F88A84C8548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18255"/>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DD41A7-0A57-4B51-823D-8086A6818B49}"/>
              </a:ext>
            </a:extLst>
          </p:cNvPr>
          <p:cNvSpPr>
            <a:spLocks noGrp="1"/>
          </p:cNvSpPr>
          <p:nvPr>
            <p:ph type="title"/>
          </p:nvPr>
        </p:nvSpPr>
        <p:spPr>
          <a:xfrm>
            <a:off x="628650" y="18255"/>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二</a:t>
            </a:r>
            <a:r>
              <a:rPr lang="en-US" sz="4000" b="1" dirty="0">
                <a:latin typeface="SimHei" panose="02010609060101010101" pitchFamily="49" charset="-122"/>
                <a:ea typeface="SimHei" panose="02010609060101010101" pitchFamily="49" charset="-122"/>
              </a:rPr>
              <a:t>. </a:t>
            </a:r>
            <a:r>
              <a:rPr lang="zh-TW" altLang="en-US" sz="4000" b="1" u="sng" dirty="0">
                <a:latin typeface="SimHei" panose="02010609060101010101" pitchFamily="49" charset="-122"/>
                <a:ea typeface="SimHei" panose="02010609060101010101" pitchFamily="49" charset="-122"/>
              </a:rPr>
              <a:t>保羅的辯證</a:t>
            </a:r>
            <a:r>
              <a:rPr lang="zh-TW" alt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(9:1-27)</a:t>
            </a:r>
          </a:p>
        </p:txBody>
      </p:sp>
      <p:sp>
        <p:nvSpPr>
          <p:cNvPr id="3" name="Content Placeholder 2">
            <a:extLst>
              <a:ext uri="{FF2B5EF4-FFF2-40B4-BE49-F238E27FC236}">
                <a16:creationId xmlns:a16="http://schemas.microsoft.com/office/drawing/2014/main" id="{C53674AC-CB53-4E67-AD17-230C17D2FC78}"/>
              </a:ext>
            </a:extLst>
          </p:cNvPr>
          <p:cNvSpPr>
            <a:spLocks noGrp="1"/>
          </p:cNvSpPr>
          <p:nvPr>
            <p:ph idx="1"/>
          </p:nvPr>
        </p:nvSpPr>
        <p:spPr>
          <a:xfrm>
            <a:off x="325041" y="1306705"/>
            <a:ext cx="8493918" cy="5184778"/>
          </a:xfrm>
        </p:spPr>
        <p:txBody>
          <a:bodyPr>
            <a:normAutofit fontScale="85000" lnSpcReduction="10000"/>
          </a:bodyPr>
          <a:lstStyle/>
          <a:p>
            <a:pPr marL="0" indent="0">
              <a:lnSpc>
                <a:spcPct val="150000"/>
              </a:lnSpc>
              <a:spcBef>
                <a:spcPts val="0"/>
              </a:spcBef>
              <a:buNone/>
            </a:pPr>
            <a:r>
              <a:rPr lang="en-US" sz="3300" dirty="0">
                <a:latin typeface="SimHei" panose="02010609060101010101" pitchFamily="49" charset="-122"/>
                <a:ea typeface="SimHei" panose="02010609060101010101" pitchFamily="49" charset="-122"/>
              </a:rPr>
              <a:t>A.</a:t>
            </a:r>
            <a:r>
              <a:rPr lang="zh-TW" altLang="en-US" sz="3300" dirty="0">
                <a:latin typeface="SimHei" panose="02010609060101010101" pitchFamily="49" charset="-122"/>
                <a:ea typeface="SimHei" panose="02010609060101010101" pitchFamily="49" charset="-122"/>
              </a:rPr>
              <a:t>權柄的憑據</a:t>
            </a:r>
            <a:r>
              <a:rPr lang="en-US" sz="3300" dirty="0">
                <a:latin typeface="SimHei" panose="02010609060101010101" pitchFamily="49" charset="-122"/>
                <a:ea typeface="SimHei" panose="02010609060101010101" pitchFamily="49" charset="-122"/>
              </a:rPr>
              <a:t> </a:t>
            </a:r>
          </a:p>
          <a:p>
            <a:pPr marL="0" indent="0">
              <a:lnSpc>
                <a:spcPct val="150000"/>
              </a:lnSpc>
              <a:spcBef>
                <a:spcPts val="0"/>
              </a:spcBef>
              <a:buNone/>
            </a:pPr>
            <a:r>
              <a:rPr lang="en-US" sz="2400" dirty="0">
                <a:latin typeface="SimHei" panose="02010609060101010101" pitchFamily="49" charset="-122"/>
                <a:ea typeface="SimHei" panose="02010609060101010101" pitchFamily="49" charset="-122"/>
              </a:rPr>
              <a:t> </a:t>
            </a: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親見復活主 </a:t>
            </a:r>
            <a:r>
              <a:rPr lang="en-US" altLang="zh-TW" dirty="0">
                <a:latin typeface="SimHei" panose="02010609060101010101" pitchFamily="49" charset="-122"/>
                <a:ea typeface="SimHei" panose="02010609060101010101" pitchFamily="49" charset="-122"/>
              </a:rPr>
              <a:t>–</a:t>
            </a:r>
            <a:r>
              <a:rPr lang="zh-TW" altLang="en-US" dirty="0">
                <a:latin typeface="SimHei" panose="02010609060101010101" pitchFamily="49" charset="-122"/>
                <a:ea typeface="SimHei" panose="02010609060101010101" pitchFamily="49" charset="-122"/>
              </a:rPr>
              <a:t> 徒</a:t>
            </a:r>
            <a:r>
              <a:rPr lang="en-US" altLang="zh-TW" dirty="0">
                <a:latin typeface="SimHei" panose="02010609060101010101" pitchFamily="49" charset="-122"/>
                <a:ea typeface="SimHei" panose="02010609060101010101" pitchFamily="49" charset="-122"/>
              </a:rPr>
              <a:t>9</a:t>
            </a:r>
            <a:endParaRPr lang="en-US" altLang="zh-TW" sz="2400" dirty="0">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sz="2400" u="sng" dirty="0">
                <a:latin typeface="SimHei" panose="02010609060101010101" pitchFamily="49" charset="-122"/>
                <a:ea typeface="SimHei" panose="02010609060101010101" pitchFamily="49" charset="-122"/>
              </a:rPr>
              <a:t>掃羅</a:t>
            </a:r>
            <a:r>
              <a:rPr lang="zh-TW" altLang="en-US" sz="2400" dirty="0">
                <a:latin typeface="SimHei" panose="02010609060101010101" pitchFamily="49" charset="-122"/>
                <a:ea typeface="SimHei" panose="02010609060101010101" pitchFamily="49" charset="-122"/>
              </a:rPr>
              <a:t>仍然向主的門徒口吐威嚇凶殺的話，去見大祭司， </a:t>
            </a:r>
            <a:r>
              <a:rPr lang="en-US" altLang="zh-TW" sz="2400" b="1" baseline="30000" dirty="0">
                <a:latin typeface="SimHei" panose="02010609060101010101" pitchFamily="49" charset="-122"/>
                <a:ea typeface="SimHei" panose="02010609060101010101" pitchFamily="49" charset="-122"/>
              </a:rPr>
              <a:t>2 </a:t>
            </a:r>
            <a:r>
              <a:rPr lang="zh-TW" altLang="en-US" sz="2400" dirty="0">
                <a:latin typeface="SimHei" panose="02010609060101010101" pitchFamily="49" charset="-122"/>
                <a:ea typeface="SimHei" panose="02010609060101010101" pitchFamily="49" charset="-122"/>
              </a:rPr>
              <a:t>求文書給</a:t>
            </a:r>
            <a:r>
              <a:rPr lang="zh-TW" altLang="en-US" sz="2400" u="sng" dirty="0">
                <a:latin typeface="SimHei" panose="02010609060101010101" pitchFamily="49" charset="-122"/>
                <a:ea typeface="SimHei" panose="02010609060101010101" pitchFamily="49" charset="-122"/>
              </a:rPr>
              <a:t>大馬士革</a:t>
            </a:r>
            <a:r>
              <a:rPr lang="zh-TW" altLang="en-US" sz="2400" dirty="0">
                <a:latin typeface="SimHei" panose="02010609060101010101" pitchFamily="49" charset="-122"/>
                <a:ea typeface="SimHei" panose="02010609060101010101" pitchFamily="49" charset="-122"/>
              </a:rPr>
              <a:t>的各會堂，若是找著信奉這道的人，無論男女，都准他捆綁帶到</a:t>
            </a:r>
            <a:r>
              <a:rPr lang="zh-TW" altLang="en-US" sz="2400" u="sng" dirty="0">
                <a:latin typeface="SimHei" panose="02010609060101010101" pitchFamily="49" charset="-122"/>
                <a:ea typeface="SimHei" panose="02010609060101010101" pitchFamily="49" charset="-122"/>
              </a:rPr>
              <a:t>耶路撒冷</a:t>
            </a:r>
            <a:r>
              <a:rPr lang="zh-TW" altLang="en-US" sz="2400" dirty="0">
                <a:latin typeface="SimHei" panose="02010609060101010101" pitchFamily="49" charset="-122"/>
                <a:ea typeface="SimHei" panose="02010609060101010101" pitchFamily="49" charset="-122"/>
              </a:rPr>
              <a:t>。 </a:t>
            </a:r>
            <a:r>
              <a:rPr lang="en-US" altLang="zh-TW" sz="2400" b="1" baseline="30000" dirty="0">
                <a:latin typeface="SimHei" panose="02010609060101010101" pitchFamily="49" charset="-122"/>
                <a:ea typeface="SimHei" panose="02010609060101010101" pitchFamily="49" charset="-122"/>
              </a:rPr>
              <a:t>3 </a:t>
            </a:r>
            <a:r>
              <a:rPr lang="zh-TW" altLang="en-US" sz="2400" u="sng" dirty="0">
                <a:latin typeface="SimHei" panose="02010609060101010101" pitchFamily="49" charset="-122"/>
                <a:ea typeface="SimHei" panose="02010609060101010101" pitchFamily="49" charset="-122"/>
              </a:rPr>
              <a:t>掃羅</a:t>
            </a:r>
            <a:r>
              <a:rPr lang="zh-TW" altLang="en-US" sz="2400" dirty="0">
                <a:latin typeface="SimHei" panose="02010609060101010101" pitchFamily="49" charset="-122"/>
                <a:ea typeface="SimHei" panose="02010609060101010101" pitchFamily="49" charset="-122"/>
              </a:rPr>
              <a:t>行路，將到</a:t>
            </a:r>
            <a:r>
              <a:rPr lang="zh-TW" altLang="en-US" sz="2400" u="sng" dirty="0">
                <a:latin typeface="SimHei" panose="02010609060101010101" pitchFamily="49" charset="-122"/>
                <a:ea typeface="SimHei" panose="02010609060101010101" pitchFamily="49" charset="-122"/>
              </a:rPr>
              <a:t>大馬士革</a:t>
            </a:r>
            <a:r>
              <a:rPr lang="zh-TW" altLang="en-US" sz="2400" dirty="0">
                <a:latin typeface="SimHei" panose="02010609060101010101" pitchFamily="49" charset="-122"/>
                <a:ea typeface="SimHei" panose="02010609060101010101" pitchFamily="49" charset="-122"/>
              </a:rPr>
              <a:t>，忽然從天上發光，四面照著他。 </a:t>
            </a:r>
            <a:r>
              <a:rPr lang="en-US" altLang="zh-TW" sz="2400" b="1" baseline="30000" dirty="0">
                <a:latin typeface="SimHei" panose="02010609060101010101" pitchFamily="49" charset="-122"/>
                <a:ea typeface="SimHei" panose="02010609060101010101" pitchFamily="49" charset="-122"/>
              </a:rPr>
              <a:t>4 </a:t>
            </a:r>
            <a:r>
              <a:rPr lang="zh-TW" altLang="en-US" sz="2400" dirty="0">
                <a:latin typeface="SimHei" panose="02010609060101010101" pitchFamily="49" charset="-122"/>
                <a:ea typeface="SimHei" panose="02010609060101010101" pitchFamily="49" charset="-122"/>
              </a:rPr>
              <a:t>他就仆倒在地，聽見有聲音對他說：「</a:t>
            </a:r>
            <a:r>
              <a:rPr lang="zh-TW" altLang="en-US" sz="2400" u="sng" dirty="0">
                <a:latin typeface="SimHei" panose="02010609060101010101" pitchFamily="49" charset="-122"/>
                <a:ea typeface="SimHei" panose="02010609060101010101" pitchFamily="49" charset="-122"/>
              </a:rPr>
              <a:t>掃羅</a:t>
            </a:r>
            <a:r>
              <a:rPr lang="zh-TW" altLang="en-US" sz="2400" dirty="0">
                <a:latin typeface="SimHei" panose="02010609060101010101" pitchFamily="49" charset="-122"/>
                <a:ea typeface="SimHei" panose="02010609060101010101" pitchFamily="49" charset="-122"/>
              </a:rPr>
              <a:t>，</a:t>
            </a:r>
            <a:r>
              <a:rPr lang="zh-TW" altLang="en-US" sz="2400" u="sng" dirty="0">
                <a:latin typeface="SimHei" panose="02010609060101010101" pitchFamily="49" charset="-122"/>
                <a:ea typeface="SimHei" panose="02010609060101010101" pitchFamily="49" charset="-122"/>
              </a:rPr>
              <a:t>掃羅</a:t>
            </a:r>
            <a:r>
              <a:rPr lang="zh-TW" altLang="en-US" sz="2400" dirty="0">
                <a:latin typeface="SimHei" panose="02010609060101010101" pitchFamily="49" charset="-122"/>
                <a:ea typeface="SimHei" panose="02010609060101010101" pitchFamily="49" charset="-122"/>
              </a:rPr>
              <a:t>，你為什麼逼迫我？」 </a:t>
            </a:r>
            <a:r>
              <a:rPr lang="en-US" altLang="zh-TW" sz="2400" b="1" baseline="30000" dirty="0">
                <a:latin typeface="SimHei" panose="02010609060101010101" pitchFamily="49" charset="-122"/>
                <a:ea typeface="SimHei" panose="02010609060101010101" pitchFamily="49" charset="-122"/>
              </a:rPr>
              <a:t>5 </a:t>
            </a:r>
            <a:r>
              <a:rPr lang="zh-TW" altLang="en-US" sz="2400" dirty="0">
                <a:latin typeface="SimHei" panose="02010609060101010101" pitchFamily="49" charset="-122"/>
                <a:ea typeface="SimHei" panose="02010609060101010101" pitchFamily="49" charset="-122"/>
              </a:rPr>
              <a:t>他說：「主啊，你是誰？」主說：「</a:t>
            </a:r>
            <a:r>
              <a:rPr lang="zh-TW" altLang="en-US" sz="2400" dirty="0">
                <a:highlight>
                  <a:srgbClr val="FFFF00"/>
                </a:highlight>
                <a:latin typeface="SimHei" panose="02010609060101010101" pitchFamily="49" charset="-122"/>
                <a:ea typeface="SimHei" panose="02010609060101010101" pitchFamily="49" charset="-122"/>
              </a:rPr>
              <a:t>我就是你所逼迫的耶穌。</a:t>
            </a:r>
            <a:r>
              <a:rPr lang="zh-TW" altLang="en-US" sz="2400" dirty="0">
                <a:latin typeface="SimHei" panose="02010609060101010101" pitchFamily="49" charset="-122"/>
                <a:ea typeface="SimHei" panose="02010609060101010101" pitchFamily="49" charset="-122"/>
              </a:rPr>
              <a:t> </a:t>
            </a:r>
            <a:r>
              <a:rPr lang="en-US" altLang="zh-TW" sz="2400" b="1" baseline="30000" dirty="0">
                <a:latin typeface="SimHei" panose="02010609060101010101" pitchFamily="49" charset="-122"/>
                <a:ea typeface="SimHei" panose="02010609060101010101" pitchFamily="49" charset="-122"/>
              </a:rPr>
              <a:t>6 </a:t>
            </a:r>
            <a:r>
              <a:rPr lang="zh-TW" altLang="en-US" sz="2400" dirty="0">
                <a:latin typeface="SimHei" panose="02010609060101010101" pitchFamily="49" charset="-122"/>
                <a:ea typeface="SimHei" panose="02010609060101010101" pitchFamily="49" charset="-122"/>
              </a:rPr>
              <a:t>起來！進城去，你所當做的事，必有人告訴你。」 </a:t>
            </a:r>
            <a:r>
              <a:rPr lang="en-US" altLang="zh-TW" sz="2400" b="1" baseline="30000" dirty="0">
                <a:latin typeface="SimHei" panose="02010609060101010101" pitchFamily="49" charset="-122"/>
                <a:ea typeface="SimHei" panose="02010609060101010101" pitchFamily="49" charset="-122"/>
              </a:rPr>
              <a:t>7 </a:t>
            </a:r>
            <a:r>
              <a:rPr lang="zh-TW" altLang="en-US" sz="2400" dirty="0">
                <a:latin typeface="SimHei" panose="02010609060101010101" pitchFamily="49" charset="-122"/>
                <a:ea typeface="SimHei" panose="02010609060101010101" pitchFamily="49" charset="-122"/>
              </a:rPr>
              <a:t>同行的人站在那裡，說不出話來，聽見聲音，卻看不見人。 </a:t>
            </a:r>
            <a:r>
              <a:rPr lang="en-US" altLang="zh-TW" sz="2400" b="1" baseline="30000" dirty="0">
                <a:latin typeface="SimHei" panose="02010609060101010101" pitchFamily="49" charset="-122"/>
                <a:ea typeface="SimHei" panose="02010609060101010101" pitchFamily="49" charset="-122"/>
              </a:rPr>
              <a:t>8 </a:t>
            </a:r>
            <a:r>
              <a:rPr lang="zh-TW" altLang="en-US" sz="2400" u="sng" dirty="0">
                <a:latin typeface="SimHei" panose="02010609060101010101" pitchFamily="49" charset="-122"/>
                <a:ea typeface="SimHei" panose="02010609060101010101" pitchFamily="49" charset="-122"/>
              </a:rPr>
              <a:t>掃羅</a:t>
            </a:r>
            <a:r>
              <a:rPr lang="zh-TW" altLang="en-US" sz="2400" dirty="0">
                <a:latin typeface="SimHei" panose="02010609060101010101" pitchFamily="49" charset="-122"/>
                <a:ea typeface="SimHei" panose="02010609060101010101" pitchFamily="49" charset="-122"/>
              </a:rPr>
              <a:t>從地上起來，睜開眼睛，竟不能看見什麼。有人拉他的手，領他進了</a:t>
            </a:r>
            <a:r>
              <a:rPr lang="zh-TW" altLang="en-US" sz="2400" u="sng" dirty="0">
                <a:latin typeface="SimHei" panose="02010609060101010101" pitchFamily="49" charset="-122"/>
                <a:ea typeface="SimHei" panose="02010609060101010101" pitchFamily="49" charset="-122"/>
              </a:rPr>
              <a:t>大馬士革</a:t>
            </a:r>
            <a:r>
              <a:rPr lang="zh-TW" altLang="en-US" sz="2400" dirty="0">
                <a:latin typeface="SimHei" panose="02010609060101010101" pitchFamily="49" charset="-122"/>
                <a:ea typeface="SimHei" panose="02010609060101010101" pitchFamily="49" charset="-122"/>
              </a:rPr>
              <a:t>。 </a:t>
            </a:r>
            <a:r>
              <a:rPr lang="en-US" altLang="zh-TW" sz="2400" b="1" baseline="30000" dirty="0">
                <a:latin typeface="SimHei" panose="02010609060101010101" pitchFamily="49" charset="-122"/>
                <a:ea typeface="SimHei" panose="02010609060101010101" pitchFamily="49" charset="-122"/>
              </a:rPr>
              <a:t>9 </a:t>
            </a:r>
            <a:r>
              <a:rPr lang="zh-TW" altLang="en-US" sz="2400" dirty="0">
                <a:latin typeface="SimHei" panose="02010609060101010101" pitchFamily="49" charset="-122"/>
                <a:ea typeface="SimHei" panose="02010609060101010101" pitchFamily="49" charset="-122"/>
              </a:rPr>
              <a:t>三日不能看見，也不吃也不喝。</a:t>
            </a:r>
            <a:endParaRPr lang="en-US" sz="2400"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sz="2400" dirty="0">
                <a:latin typeface="SimHei" panose="02010609060101010101" pitchFamily="49" charset="-122"/>
                <a:ea typeface="SimHei" panose="02010609060101010101" pitchFamily="49" charset="-122"/>
              </a:rPr>
              <a:t>  </a:t>
            </a:r>
          </a:p>
        </p:txBody>
      </p:sp>
    </p:spTree>
    <p:extLst>
      <p:ext uri="{BB962C8B-B14F-4D97-AF65-F5344CB8AC3E}">
        <p14:creationId xmlns:p14="http://schemas.microsoft.com/office/powerpoint/2010/main" val="1192666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516F90D2-A339-452C-B240-F88A84C8548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2DD41A7-0A57-4B51-823D-8086A6818B49}"/>
              </a:ext>
            </a:extLst>
          </p:cNvPr>
          <p:cNvSpPr>
            <a:spLocks noGrp="1"/>
          </p:cNvSpPr>
          <p:nvPr>
            <p:ph type="title"/>
          </p:nvPr>
        </p:nvSpPr>
        <p:spPr>
          <a:xfrm>
            <a:off x="628650" y="18255"/>
            <a:ext cx="7886700" cy="1325563"/>
          </a:xfrm>
        </p:spPr>
        <p:txBody>
          <a:bodyPr>
            <a:normAutofit/>
          </a:bodyPr>
          <a:lstStyle/>
          <a:p>
            <a:r>
              <a:rPr lang="zh-TW" altLang="en-US" sz="4000" b="1" dirty="0">
                <a:latin typeface="SimHei" panose="02010609060101010101" pitchFamily="49" charset="-122"/>
                <a:ea typeface="SimHei" panose="02010609060101010101" pitchFamily="49" charset="-122"/>
              </a:rPr>
              <a:t>二</a:t>
            </a:r>
            <a:r>
              <a:rPr lang="en-US" sz="4000" b="1" dirty="0">
                <a:latin typeface="SimHei" panose="02010609060101010101" pitchFamily="49" charset="-122"/>
                <a:ea typeface="SimHei" panose="02010609060101010101" pitchFamily="49" charset="-122"/>
              </a:rPr>
              <a:t>. </a:t>
            </a:r>
            <a:r>
              <a:rPr lang="zh-TW" altLang="en-US" sz="4000" b="1" u="sng" dirty="0">
                <a:latin typeface="SimHei" panose="02010609060101010101" pitchFamily="49" charset="-122"/>
                <a:ea typeface="SimHei" panose="02010609060101010101" pitchFamily="49" charset="-122"/>
              </a:rPr>
              <a:t>保羅的辯證</a:t>
            </a:r>
            <a:r>
              <a:rPr lang="zh-TW" alt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(9:1-27)</a:t>
            </a:r>
          </a:p>
        </p:txBody>
      </p:sp>
      <p:sp>
        <p:nvSpPr>
          <p:cNvPr id="3" name="Content Placeholder 2">
            <a:extLst>
              <a:ext uri="{FF2B5EF4-FFF2-40B4-BE49-F238E27FC236}">
                <a16:creationId xmlns:a16="http://schemas.microsoft.com/office/drawing/2014/main" id="{C53674AC-CB53-4E67-AD17-230C17D2FC78}"/>
              </a:ext>
            </a:extLst>
          </p:cNvPr>
          <p:cNvSpPr>
            <a:spLocks noGrp="1"/>
          </p:cNvSpPr>
          <p:nvPr>
            <p:ph idx="1"/>
          </p:nvPr>
        </p:nvSpPr>
        <p:spPr>
          <a:xfrm>
            <a:off x="467916" y="1343818"/>
            <a:ext cx="8517464" cy="5392884"/>
          </a:xfrm>
        </p:spPr>
        <p:txBody>
          <a:bodyPr>
            <a:normAutofit fontScale="92500" lnSpcReduction="10000"/>
          </a:bodyPr>
          <a:lstStyle/>
          <a:p>
            <a:pPr marL="0" indent="0">
              <a:lnSpc>
                <a:spcPct val="150000"/>
              </a:lnSpc>
              <a:buNone/>
            </a:pPr>
            <a:r>
              <a:rPr lang="en-US" sz="2400" dirty="0">
                <a:latin typeface="SimHei" panose="02010609060101010101" pitchFamily="49" charset="-122"/>
                <a:ea typeface="SimHei" panose="02010609060101010101" pitchFamily="49" charset="-122"/>
              </a:rPr>
              <a:t>A.</a:t>
            </a:r>
            <a:r>
              <a:rPr lang="zh-TW" altLang="en-US" sz="2400" dirty="0">
                <a:latin typeface="SimHei" panose="02010609060101010101" pitchFamily="49" charset="-122"/>
                <a:ea typeface="SimHei" panose="02010609060101010101" pitchFamily="49" charset="-122"/>
              </a:rPr>
              <a:t>權柄的憑據</a:t>
            </a:r>
            <a:r>
              <a:rPr lang="en-US" sz="2400" dirty="0">
                <a:latin typeface="SimHei" panose="02010609060101010101" pitchFamily="49" charset="-122"/>
                <a:ea typeface="SimHei" panose="02010609060101010101" pitchFamily="49" charset="-122"/>
              </a:rPr>
              <a:t> </a:t>
            </a:r>
          </a:p>
          <a:p>
            <a:pPr marL="457200" lvl="1" indent="0">
              <a:lnSpc>
                <a:spcPct val="150000"/>
              </a:lnSpc>
              <a:buNone/>
            </a:pPr>
            <a:r>
              <a:rPr lang="en-US" sz="2000" dirty="0">
                <a:latin typeface="SimHei" panose="02010609060101010101" pitchFamily="49" charset="-122"/>
                <a:ea typeface="SimHei" panose="02010609060101010101" pitchFamily="49" charset="-122"/>
              </a:rPr>
              <a:t>1.</a:t>
            </a:r>
            <a:r>
              <a:rPr lang="zh-TW" altLang="en-US" sz="2000" dirty="0">
                <a:latin typeface="SimHei" panose="02010609060101010101" pitchFamily="49" charset="-122"/>
                <a:ea typeface="SimHei" panose="02010609060101010101" pitchFamily="49" charset="-122"/>
              </a:rPr>
              <a:t>親見復活主  徒</a:t>
            </a:r>
            <a:r>
              <a:rPr lang="en-US" altLang="zh-TW" sz="2000" dirty="0">
                <a:latin typeface="SimHei" panose="02010609060101010101" pitchFamily="49" charset="-122"/>
                <a:ea typeface="SimHei" panose="02010609060101010101" pitchFamily="49" charset="-122"/>
              </a:rPr>
              <a:t>9</a:t>
            </a:r>
            <a:endParaRPr lang="en-US" sz="2000" dirty="0">
              <a:latin typeface="SimHei" panose="02010609060101010101" pitchFamily="49" charset="-122"/>
              <a:ea typeface="SimHei" panose="02010609060101010101" pitchFamily="49" charset="-122"/>
            </a:endParaRPr>
          </a:p>
          <a:p>
            <a:pPr marL="457200" lvl="1" indent="0">
              <a:lnSpc>
                <a:spcPct val="150000"/>
              </a:lnSpc>
              <a:buNone/>
            </a:pPr>
            <a:r>
              <a:rPr lang="en-US" sz="2000" dirty="0">
                <a:latin typeface="SimHei" panose="02010609060101010101" pitchFamily="49" charset="-122"/>
                <a:ea typeface="SimHei" panose="02010609060101010101" pitchFamily="49" charset="-122"/>
              </a:rPr>
              <a:t>2.</a:t>
            </a:r>
            <a:r>
              <a:rPr lang="zh-TW" altLang="en-US" sz="2000" dirty="0">
                <a:latin typeface="SimHei" panose="02010609060101010101" pitchFamily="49" charset="-122"/>
                <a:ea typeface="SimHei" panose="02010609060101010101" pitchFamily="49" charset="-122"/>
              </a:rPr>
              <a:t>工作的印證  徒</a:t>
            </a:r>
            <a:r>
              <a:rPr lang="en-US" altLang="zh-TW" sz="2000" dirty="0">
                <a:latin typeface="SimHei" panose="02010609060101010101" pitchFamily="49" charset="-122"/>
                <a:ea typeface="SimHei" panose="02010609060101010101" pitchFamily="49" charset="-122"/>
              </a:rPr>
              <a:t>18</a:t>
            </a:r>
            <a:endParaRPr lang="en-US" sz="2000" dirty="0">
              <a:latin typeface="SimHei" panose="02010609060101010101" pitchFamily="49" charset="-122"/>
              <a:ea typeface="SimHei" panose="02010609060101010101" pitchFamily="49" charset="-122"/>
            </a:endParaRPr>
          </a:p>
          <a:p>
            <a:pPr marL="0" indent="0">
              <a:lnSpc>
                <a:spcPct val="140000"/>
              </a:lnSpc>
              <a:spcBef>
                <a:spcPts val="0"/>
              </a:spcBef>
              <a:buNone/>
            </a:pPr>
            <a:r>
              <a:rPr lang="zh-TW" altLang="en-US" sz="1800" dirty="0">
                <a:latin typeface="SimHei" panose="02010609060101010101" pitchFamily="49" charset="-122"/>
                <a:ea typeface="SimHei" panose="02010609060101010101" pitchFamily="49" charset="-122"/>
              </a:rPr>
              <a:t>這事以後，</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離了</a:t>
            </a:r>
            <a:r>
              <a:rPr lang="zh-TW" altLang="en-US" sz="1800" u="sng" dirty="0">
                <a:latin typeface="SimHei" panose="02010609060101010101" pitchFamily="49" charset="-122"/>
                <a:ea typeface="SimHei" panose="02010609060101010101" pitchFamily="49" charset="-122"/>
              </a:rPr>
              <a:t>雅典</a:t>
            </a:r>
            <a:r>
              <a:rPr lang="zh-TW" altLang="en-US" sz="1800" dirty="0">
                <a:latin typeface="SimHei" panose="02010609060101010101" pitchFamily="49" charset="-122"/>
                <a:ea typeface="SimHei" panose="02010609060101010101" pitchFamily="49" charset="-122"/>
              </a:rPr>
              <a:t>，來到</a:t>
            </a:r>
            <a:r>
              <a:rPr lang="zh-TW" altLang="en-US" sz="1800" u="sng" dirty="0">
                <a:highlight>
                  <a:srgbClr val="FFFF00"/>
                </a:highlight>
                <a:latin typeface="SimHei" panose="02010609060101010101" pitchFamily="49" charset="-122"/>
                <a:ea typeface="SimHei" panose="02010609060101010101" pitchFamily="49" charset="-122"/>
              </a:rPr>
              <a:t>哥林多</a:t>
            </a:r>
            <a:r>
              <a:rPr lang="zh-TW" altLang="en-US" sz="1800" dirty="0">
                <a:latin typeface="SimHei" panose="02010609060101010101" pitchFamily="49" charset="-122"/>
                <a:ea typeface="SimHei" panose="02010609060101010101" pitchFamily="49" charset="-122"/>
              </a:rPr>
              <a:t>。 </a:t>
            </a:r>
            <a:r>
              <a:rPr lang="en-US" altLang="zh-TW" sz="1800" b="1" baseline="30000" dirty="0">
                <a:latin typeface="SimHei" panose="02010609060101010101" pitchFamily="49" charset="-122"/>
                <a:ea typeface="SimHei" panose="02010609060101010101" pitchFamily="49" charset="-122"/>
              </a:rPr>
              <a:t>2 </a:t>
            </a:r>
            <a:r>
              <a:rPr lang="zh-TW" altLang="en-US" sz="1800" dirty="0">
                <a:latin typeface="SimHei" panose="02010609060101010101" pitchFamily="49" charset="-122"/>
                <a:ea typeface="SimHei" panose="02010609060101010101" pitchFamily="49" charset="-122"/>
              </a:rPr>
              <a:t>遇見一個</a:t>
            </a:r>
            <a:r>
              <a:rPr lang="zh-TW" altLang="en-US" sz="1800" u="sng" dirty="0">
                <a:latin typeface="SimHei" panose="02010609060101010101" pitchFamily="49" charset="-122"/>
                <a:ea typeface="SimHei" panose="02010609060101010101" pitchFamily="49" charset="-122"/>
              </a:rPr>
              <a:t>猶太</a:t>
            </a:r>
            <a:r>
              <a:rPr lang="zh-TW" altLang="en-US" sz="1800" dirty="0">
                <a:latin typeface="SimHei" panose="02010609060101010101" pitchFamily="49" charset="-122"/>
                <a:ea typeface="SimHei" panose="02010609060101010101" pitchFamily="49" charset="-122"/>
              </a:rPr>
              <a:t>人，名叫</a:t>
            </a:r>
            <a:r>
              <a:rPr lang="zh-TW" altLang="en-US" sz="1800" u="sng" dirty="0">
                <a:latin typeface="SimHei" panose="02010609060101010101" pitchFamily="49" charset="-122"/>
                <a:ea typeface="SimHei" panose="02010609060101010101" pitchFamily="49" charset="-122"/>
              </a:rPr>
              <a:t>亞居拉</a:t>
            </a:r>
            <a:r>
              <a:rPr lang="zh-TW" altLang="en-US" sz="1800" dirty="0">
                <a:latin typeface="SimHei" panose="02010609060101010101" pitchFamily="49" charset="-122"/>
                <a:ea typeface="SimHei" panose="02010609060101010101" pitchFamily="49" charset="-122"/>
              </a:rPr>
              <a:t>，他生在</a:t>
            </a:r>
            <a:r>
              <a:rPr lang="zh-TW" altLang="en-US" sz="1800" u="sng" dirty="0">
                <a:latin typeface="SimHei" panose="02010609060101010101" pitchFamily="49" charset="-122"/>
                <a:ea typeface="SimHei" panose="02010609060101010101" pitchFamily="49" charset="-122"/>
              </a:rPr>
              <a:t>本都</a:t>
            </a:r>
            <a:r>
              <a:rPr lang="zh-TW" altLang="en-US" sz="1800" dirty="0">
                <a:latin typeface="SimHei" panose="02010609060101010101" pitchFamily="49" charset="-122"/>
                <a:ea typeface="SimHei" panose="02010609060101010101" pitchFamily="49" charset="-122"/>
              </a:rPr>
              <a:t>，因為</a:t>
            </a:r>
            <a:r>
              <a:rPr lang="zh-TW" altLang="en-US" sz="1800" u="sng" dirty="0">
                <a:latin typeface="SimHei" panose="02010609060101010101" pitchFamily="49" charset="-122"/>
                <a:ea typeface="SimHei" panose="02010609060101010101" pitchFamily="49" charset="-122"/>
              </a:rPr>
              <a:t>克勞迪</a:t>
            </a:r>
            <a:r>
              <a:rPr lang="zh-TW" altLang="en-US" sz="1800" dirty="0">
                <a:latin typeface="SimHei" panose="02010609060101010101" pitchFamily="49" charset="-122"/>
                <a:ea typeface="SimHei" panose="02010609060101010101" pitchFamily="49" charset="-122"/>
              </a:rPr>
              <a:t>命</a:t>
            </a:r>
            <a:r>
              <a:rPr lang="zh-TW" altLang="en-US" sz="1800" u="sng" dirty="0">
                <a:latin typeface="SimHei" panose="02010609060101010101" pitchFamily="49" charset="-122"/>
                <a:ea typeface="SimHei" panose="02010609060101010101" pitchFamily="49" charset="-122"/>
              </a:rPr>
              <a:t>猶太</a:t>
            </a:r>
            <a:r>
              <a:rPr lang="zh-TW" altLang="en-US" sz="1800" dirty="0">
                <a:latin typeface="SimHei" panose="02010609060101010101" pitchFamily="49" charset="-122"/>
                <a:ea typeface="SimHei" panose="02010609060101010101" pitchFamily="49" charset="-122"/>
              </a:rPr>
              <a:t>人都離開</a:t>
            </a:r>
            <a:r>
              <a:rPr lang="zh-TW" altLang="en-US" sz="1800" u="sng" dirty="0">
                <a:latin typeface="SimHei" panose="02010609060101010101" pitchFamily="49" charset="-122"/>
                <a:ea typeface="SimHei" panose="02010609060101010101" pitchFamily="49" charset="-122"/>
              </a:rPr>
              <a:t>羅馬</a:t>
            </a:r>
            <a:r>
              <a:rPr lang="zh-TW" altLang="en-US" sz="1800" dirty="0">
                <a:latin typeface="SimHei" panose="02010609060101010101" pitchFamily="49" charset="-122"/>
                <a:ea typeface="SimHei" panose="02010609060101010101" pitchFamily="49" charset="-122"/>
              </a:rPr>
              <a:t>，新近帶著妻</a:t>
            </a:r>
            <a:r>
              <a:rPr lang="zh-TW" altLang="en-US" sz="1800" u="sng" dirty="0">
                <a:latin typeface="SimHei" panose="02010609060101010101" pitchFamily="49" charset="-122"/>
                <a:ea typeface="SimHei" panose="02010609060101010101" pitchFamily="49" charset="-122"/>
              </a:rPr>
              <a:t>百基拉</a:t>
            </a:r>
            <a:r>
              <a:rPr lang="zh-TW" altLang="en-US" sz="1800" dirty="0">
                <a:latin typeface="SimHei" panose="02010609060101010101" pitchFamily="49" charset="-122"/>
                <a:ea typeface="SimHei" panose="02010609060101010101" pitchFamily="49" charset="-122"/>
              </a:rPr>
              <a:t>從</a:t>
            </a:r>
            <a:r>
              <a:rPr lang="zh-TW" altLang="en-US" sz="1800" u="sng" dirty="0">
                <a:latin typeface="SimHei" panose="02010609060101010101" pitchFamily="49" charset="-122"/>
                <a:ea typeface="SimHei" panose="02010609060101010101" pitchFamily="49" charset="-122"/>
              </a:rPr>
              <a:t>意大利</a:t>
            </a:r>
            <a:r>
              <a:rPr lang="zh-TW" altLang="en-US" sz="1800" dirty="0">
                <a:latin typeface="SimHei" panose="02010609060101010101" pitchFamily="49" charset="-122"/>
                <a:ea typeface="SimHei" panose="02010609060101010101" pitchFamily="49" charset="-122"/>
              </a:rPr>
              <a:t>來。</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就投奔了他們。 </a:t>
            </a:r>
            <a:r>
              <a:rPr lang="en-US" altLang="zh-TW" sz="1800" b="1" baseline="30000" dirty="0">
                <a:latin typeface="SimHei" panose="02010609060101010101" pitchFamily="49" charset="-122"/>
                <a:ea typeface="SimHei" panose="02010609060101010101" pitchFamily="49" charset="-122"/>
              </a:rPr>
              <a:t>3 </a:t>
            </a:r>
            <a:r>
              <a:rPr lang="zh-TW" altLang="en-US" sz="1800" dirty="0">
                <a:latin typeface="SimHei" panose="02010609060101010101" pitchFamily="49" charset="-122"/>
                <a:ea typeface="SimHei" panose="02010609060101010101" pitchFamily="49" charset="-122"/>
              </a:rPr>
              <a:t>他們本是製造帳篷為業，</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因與他們同業，就和他們同住做工。 </a:t>
            </a:r>
            <a:r>
              <a:rPr lang="en-US" altLang="zh-TW" sz="1800" b="1" baseline="30000" dirty="0">
                <a:latin typeface="SimHei" panose="02010609060101010101" pitchFamily="49" charset="-122"/>
                <a:ea typeface="SimHei" panose="02010609060101010101" pitchFamily="49" charset="-122"/>
              </a:rPr>
              <a:t>4 </a:t>
            </a:r>
            <a:r>
              <a:rPr lang="zh-TW" altLang="en-US" sz="1800" dirty="0">
                <a:latin typeface="SimHei" panose="02010609060101010101" pitchFamily="49" charset="-122"/>
                <a:ea typeface="SimHei" panose="02010609060101010101" pitchFamily="49" charset="-122"/>
              </a:rPr>
              <a:t>每逢安息日，</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在會堂裡辯論，勸化</a:t>
            </a:r>
            <a:r>
              <a:rPr lang="zh-TW" altLang="en-US" sz="1800" u="sng" dirty="0">
                <a:latin typeface="SimHei" panose="02010609060101010101" pitchFamily="49" charset="-122"/>
                <a:ea typeface="SimHei" panose="02010609060101010101" pitchFamily="49" charset="-122"/>
              </a:rPr>
              <a:t>猶太</a:t>
            </a:r>
            <a:r>
              <a:rPr lang="zh-TW" altLang="en-US" sz="1800" dirty="0">
                <a:latin typeface="SimHei" panose="02010609060101010101" pitchFamily="49" charset="-122"/>
                <a:ea typeface="SimHei" panose="02010609060101010101" pitchFamily="49" charset="-122"/>
              </a:rPr>
              <a:t>人和</a:t>
            </a:r>
            <a:r>
              <a:rPr lang="zh-TW" altLang="en-US" sz="1800" u="sng" dirty="0">
                <a:latin typeface="SimHei" panose="02010609060101010101" pitchFamily="49" charset="-122"/>
                <a:ea typeface="SimHei" panose="02010609060101010101" pitchFamily="49" charset="-122"/>
              </a:rPr>
              <a:t>希臘</a:t>
            </a:r>
            <a:r>
              <a:rPr lang="zh-TW" altLang="en-US" sz="1800" dirty="0">
                <a:latin typeface="SimHei" panose="02010609060101010101" pitchFamily="49" charset="-122"/>
                <a:ea typeface="SimHei" panose="02010609060101010101" pitchFamily="49" charset="-122"/>
              </a:rPr>
              <a:t>人。</a:t>
            </a:r>
          </a:p>
          <a:p>
            <a:pPr marL="0" indent="0">
              <a:lnSpc>
                <a:spcPct val="140000"/>
              </a:lnSpc>
              <a:spcBef>
                <a:spcPts val="0"/>
              </a:spcBef>
              <a:buNone/>
            </a:pPr>
            <a:r>
              <a:rPr lang="en-US" altLang="zh-TW" sz="1800" b="1" baseline="30000" dirty="0">
                <a:latin typeface="SimHei" panose="02010609060101010101" pitchFamily="49" charset="-122"/>
                <a:ea typeface="SimHei" panose="02010609060101010101" pitchFamily="49" charset="-122"/>
              </a:rPr>
              <a:t>5 </a:t>
            </a:r>
            <a:r>
              <a:rPr lang="zh-TW" altLang="en-US" sz="1800" u="sng" dirty="0">
                <a:latin typeface="SimHei" panose="02010609060101010101" pitchFamily="49" charset="-122"/>
                <a:ea typeface="SimHei" panose="02010609060101010101" pitchFamily="49" charset="-122"/>
              </a:rPr>
              <a:t>西拉</a:t>
            </a:r>
            <a:r>
              <a:rPr lang="zh-TW" altLang="en-US" sz="1800" dirty="0">
                <a:latin typeface="SimHei" panose="02010609060101010101" pitchFamily="49" charset="-122"/>
                <a:ea typeface="SimHei" panose="02010609060101010101" pitchFamily="49" charset="-122"/>
              </a:rPr>
              <a:t>和</a:t>
            </a:r>
            <a:r>
              <a:rPr lang="zh-TW" altLang="en-US" sz="1800" u="sng" dirty="0">
                <a:latin typeface="SimHei" panose="02010609060101010101" pitchFamily="49" charset="-122"/>
                <a:ea typeface="SimHei" panose="02010609060101010101" pitchFamily="49" charset="-122"/>
              </a:rPr>
              <a:t>提摩太</a:t>
            </a:r>
            <a:r>
              <a:rPr lang="zh-TW" altLang="en-US" sz="1800" dirty="0">
                <a:latin typeface="SimHei" panose="02010609060101010101" pitchFamily="49" charset="-122"/>
                <a:ea typeface="SimHei" panose="02010609060101010101" pitchFamily="49" charset="-122"/>
              </a:rPr>
              <a:t>從</a:t>
            </a:r>
            <a:r>
              <a:rPr lang="zh-TW" altLang="en-US" sz="1800" u="sng" dirty="0">
                <a:latin typeface="SimHei" panose="02010609060101010101" pitchFamily="49" charset="-122"/>
                <a:ea typeface="SimHei" panose="02010609060101010101" pitchFamily="49" charset="-122"/>
              </a:rPr>
              <a:t>馬其頓</a:t>
            </a:r>
            <a:r>
              <a:rPr lang="zh-TW" altLang="en-US" sz="1800" dirty="0">
                <a:latin typeface="SimHei" panose="02010609060101010101" pitchFamily="49" charset="-122"/>
                <a:ea typeface="SimHei" panose="02010609060101010101" pitchFamily="49" charset="-122"/>
              </a:rPr>
              <a:t>來的時候，</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為道迫切，向</a:t>
            </a:r>
            <a:r>
              <a:rPr lang="zh-TW" altLang="en-US" sz="1800" u="sng" dirty="0">
                <a:latin typeface="SimHei" panose="02010609060101010101" pitchFamily="49" charset="-122"/>
                <a:ea typeface="SimHei" panose="02010609060101010101" pitchFamily="49" charset="-122"/>
              </a:rPr>
              <a:t>猶太</a:t>
            </a:r>
            <a:r>
              <a:rPr lang="zh-TW" altLang="en-US" sz="1800" dirty="0">
                <a:latin typeface="SimHei" panose="02010609060101010101" pitchFamily="49" charset="-122"/>
                <a:ea typeface="SimHei" panose="02010609060101010101" pitchFamily="49" charset="-122"/>
              </a:rPr>
              <a:t>人證明耶穌是基督。 </a:t>
            </a:r>
            <a:r>
              <a:rPr lang="en-US" altLang="zh-TW" sz="1800" b="1" baseline="30000" dirty="0">
                <a:latin typeface="SimHei" panose="02010609060101010101" pitchFamily="49" charset="-122"/>
                <a:ea typeface="SimHei" panose="02010609060101010101" pitchFamily="49" charset="-122"/>
              </a:rPr>
              <a:t>6 </a:t>
            </a:r>
            <a:r>
              <a:rPr lang="zh-TW" altLang="en-US" sz="1800" dirty="0">
                <a:latin typeface="SimHei" panose="02010609060101010101" pitchFamily="49" charset="-122"/>
                <a:ea typeface="SimHei" panose="02010609060101010101" pitchFamily="49" charset="-122"/>
              </a:rPr>
              <a:t>他們既抗拒、毀謗，</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就抖著衣裳說：「你們的罪歸到你們自己頭上，與我無干。從今以後，我要往外邦人那裡去。」 </a:t>
            </a:r>
            <a:r>
              <a:rPr lang="en-US" altLang="zh-TW" sz="1800" b="1" baseline="30000" dirty="0">
                <a:latin typeface="SimHei" panose="02010609060101010101" pitchFamily="49" charset="-122"/>
                <a:ea typeface="SimHei" panose="02010609060101010101" pitchFamily="49" charset="-122"/>
              </a:rPr>
              <a:t>7 </a:t>
            </a:r>
            <a:r>
              <a:rPr lang="zh-TW" altLang="en-US" sz="1800" dirty="0">
                <a:latin typeface="SimHei" panose="02010609060101010101" pitchFamily="49" charset="-122"/>
                <a:ea typeface="SimHei" panose="02010609060101010101" pitchFamily="49" charset="-122"/>
              </a:rPr>
              <a:t>於是離開那裡，到了一個人的家中，這人名叫</a:t>
            </a:r>
            <a:r>
              <a:rPr lang="zh-TW" altLang="en-US" sz="1800" u="sng" dirty="0">
                <a:latin typeface="SimHei" panose="02010609060101010101" pitchFamily="49" charset="-122"/>
                <a:ea typeface="SimHei" panose="02010609060101010101" pitchFamily="49" charset="-122"/>
              </a:rPr>
              <a:t>提多</a:t>
            </a:r>
            <a:r>
              <a:rPr lang="en-US" altLang="zh-TW" sz="1800" dirty="0">
                <a:latin typeface="SimHei" panose="02010609060101010101" pitchFamily="49" charset="-122"/>
                <a:ea typeface="SimHei" panose="02010609060101010101" pitchFamily="49" charset="-122"/>
              </a:rPr>
              <a:t>‧</a:t>
            </a:r>
            <a:r>
              <a:rPr lang="zh-TW" altLang="en-US" sz="1800" u="sng" dirty="0">
                <a:latin typeface="SimHei" panose="02010609060101010101" pitchFamily="49" charset="-122"/>
                <a:ea typeface="SimHei" panose="02010609060101010101" pitchFamily="49" charset="-122"/>
              </a:rPr>
              <a:t>猶士都</a:t>
            </a:r>
            <a:r>
              <a:rPr lang="zh-TW" altLang="en-US" sz="1800" dirty="0">
                <a:latin typeface="SimHei" panose="02010609060101010101" pitchFamily="49" charset="-122"/>
                <a:ea typeface="SimHei" panose="02010609060101010101" pitchFamily="49" charset="-122"/>
              </a:rPr>
              <a:t>，是敬拜神的，他的家靠近會堂。 </a:t>
            </a:r>
            <a:r>
              <a:rPr lang="en-US" altLang="zh-TW" sz="1800" b="1" baseline="30000" dirty="0">
                <a:latin typeface="SimHei" panose="02010609060101010101" pitchFamily="49" charset="-122"/>
                <a:ea typeface="SimHei" panose="02010609060101010101" pitchFamily="49" charset="-122"/>
              </a:rPr>
              <a:t>8 </a:t>
            </a:r>
            <a:r>
              <a:rPr lang="zh-TW" altLang="en-US" sz="1800" dirty="0">
                <a:latin typeface="SimHei" panose="02010609060101010101" pitchFamily="49" charset="-122"/>
                <a:ea typeface="SimHei" panose="02010609060101010101" pitchFamily="49" charset="-122"/>
              </a:rPr>
              <a:t>管會堂的</a:t>
            </a:r>
            <a:r>
              <a:rPr lang="zh-TW" altLang="en-US" sz="1800" u="sng" dirty="0">
                <a:latin typeface="SimHei" panose="02010609060101010101" pitchFamily="49" charset="-122"/>
                <a:ea typeface="SimHei" panose="02010609060101010101" pitchFamily="49" charset="-122"/>
              </a:rPr>
              <a:t>基利司布</a:t>
            </a:r>
            <a:r>
              <a:rPr lang="zh-TW" altLang="en-US" sz="1800" dirty="0">
                <a:latin typeface="SimHei" panose="02010609060101010101" pitchFamily="49" charset="-122"/>
                <a:ea typeface="SimHei" panose="02010609060101010101" pitchFamily="49" charset="-122"/>
              </a:rPr>
              <a:t>和全家都信了主，還</a:t>
            </a:r>
            <a:r>
              <a:rPr lang="zh-TW" altLang="en-US" sz="1800" dirty="0">
                <a:highlight>
                  <a:srgbClr val="FFFF00"/>
                </a:highlight>
                <a:latin typeface="SimHei" panose="02010609060101010101" pitchFamily="49" charset="-122"/>
                <a:ea typeface="SimHei" panose="02010609060101010101" pitchFamily="49" charset="-122"/>
              </a:rPr>
              <a:t>有許多</a:t>
            </a:r>
            <a:r>
              <a:rPr lang="zh-TW" altLang="en-US" sz="1800" u="sng" dirty="0">
                <a:highlight>
                  <a:srgbClr val="FFFF00"/>
                </a:highlight>
                <a:latin typeface="SimHei" panose="02010609060101010101" pitchFamily="49" charset="-122"/>
                <a:ea typeface="SimHei" panose="02010609060101010101" pitchFamily="49" charset="-122"/>
              </a:rPr>
              <a:t>哥林多</a:t>
            </a:r>
            <a:r>
              <a:rPr lang="zh-TW" altLang="en-US" sz="1800" dirty="0">
                <a:highlight>
                  <a:srgbClr val="FFFF00"/>
                </a:highlight>
                <a:latin typeface="SimHei" panose="02010609060101010101" pitchFamily="49" charset="-122"/>
                <a:ea typeface="SimHei" panose="02010609060101010101" pitchFamily="49" charset="-122"/>
              </a:rPr>
              <a:t>人聽了就相信、受洗</a:t>
            </a:r>
            <a:r>
              <a:rPr lang="zh-TW" altLang="en-US" sz="1800" dirty="0">
                <a:latin typeface="SimHei" panose="02010609060101010101" pitchFamily="49" charset="-122"/>
                <a:ea typeface="SimHei" panose="02010609060101010101" pitchFamily="49" charset="-122"/>
              </a:rPr>
              <a:t>。 </a:t>
            </a:r>
            <a:r>
              <a:rPr lang="en-US" altLang="zh-TW" sz="1800" b="1" baseline="30000" dirty="0">
                <a:latin typeface="SimHei" panose="02010609060101010101" pitchFamily="49" charset="-122"/>
                <a:ea typeface="SimHei" panose="02010609060101010101" pitchFamily="49" charset="-122"/>
              </a:rPr>
              <a:t>9 </a:t>
            </a:r>
            <a:r>
              <a:rPr lang="zh-TW" altLang="en-US" sz="1800" dirty="0">
                <a:latin typeface="SimHei" panose="02010609060101010101" pitchFamily="49" charset="-122"/>
                <a:ea typeface="SimHei" panose="02010609060101010101" pitchFamily="49" charset="-122"/>
              </a:rPr>
              <a:t>夜間，</a:t>
            </a:r>
            <a:r>
              <a:rPr lang="zh-TW" altLang="en-US" sz="1800" dirty="0">
                <a:highlight>
                  <a:srgbClr val="00FFFF"/>
                </a:highlight>
                <a:latin typeface="SimHei" panose="02010609060101010101" pitchFamily="49" charset="-122"/>
                <a:ea typeface="SimHei" panose="02010609060101010101" pitchFamily="49" charset="-122"/>
              </a:rPr>
              <a:t>主在異象中對</a:t>
            </a:r>
            <a:r>
              <a:rPr lang="zh-TW" altLang="en-US" sz="1800" u="sng" dirty="0">
                <a:highlight>
                  <a:srgbClr val="00FFFF"/>
                </a:highlight>
                <a:latin typeface="SimHei" panose="02010609060101010101" pitchFamily="49" charset="-122"/>
                <a:ea typeface="SimHei" panose="02010609060101010101" pitchFamily="49" charset="-122"/>
              </a:rPr>
              <a:t>保羅</a:t>
            </a:r>
            <a:r>
              <a:rPr lang="zh-TW" altLang="en-US" sz="1800" dirty="0">
                <a:highlight>
                  <a:srgbClr val="00FFFF"/>
                </a:highlight>
                <a:latin typeface="SimHei" panose="02010609060101010101" pitchFamily="49" charset="-122"/>
                <a:ea typeface="SimHei" panose="02010609060101010101" pitchFamily="49" charset="-122"/>
              </a:rPr>
              <a:t>說</a:t>
            </a:r>
            <a:r>
              <a:rPr lang="zh-TW" altLang="en-US" sz="1800" dirty="0">
                <a:latin typeface="SimHei" panose="02010609060101010101" pitchFamily="49" charset="-122"/>
                <a:ea typeface="SimHei" panose="02010609060101010101" pitchFamily="49" charset="-122"/>
              </a:rPr>
              <a:t>：「不要怕，只管講，不要閉口。 </a:t>
            </a:r>
            <a:r>
              <a:rPr lang="en-US" altLang="zh-TW" sz="1800" b="1" baseline="30000" dirty="0">
                <a:latin typeface="SimHei" panose="02010609060101010101" pitchFamily="49" charset="-122"/>
                <a:ea typeface="SimHei" panose="02010609060101010101" pitchFamily="49" charset="-122"/>
              </a:rPr>
              <a:t>10 </a:t>
            </a:r>
            <a:r>
              <a:rPr lang="zh-TW" altLang="en-US" sz="1800" dirty="0">
                <a:highlight>
                  <a:srgbClr val="00FFFF"/>
                </a:highlight>
                <a:latin typeface="SimHei" panose="02010609060101010101" pitchFamily="49" charset="-122"/>
                <a:ea typeface="SimHei" panose="02010609060101010101" pitchFamily="49" charset="-122"/>
              </a:rPr>
              <a:t>有我與你同在</a:t>
            </a:r>
            <a:r>
              <a:rPr lang="zh-TW" altLang="en-US" sz="1800" dirty="0">
                <a:latin typeface="SimHei" panose="02010609060101010101" pitchFamily="49" charset="-122"/>
                <a:ea typeface="SimHei" panose="02010609060101010101" pitchFamily="49" charset="-122"/>
              </a:rPr>
              <a:t>，必沒有人下手害你。因為在這城裡我有許多的百姓。」 </a:t>
            </a:r>
            <a:r>
              <a:rPr lang="en-US" altLang="zh-TW" sz="1800" b="1" baseline="30000" dirty="0">
                <a:latin typeface="SimHei" panose="02010609060101010101" pitchFamily="49" charset="-122"/>
                <a:ea typeface="SimHei" panose="02010609060101010101" pitchFamily="49" charset="-122"/>
              </a:rPr>
              <a:t>11 </a:t>
            </a:r>
            <a:r>
              <a:rPr lang="zh-TW" altLang="en-US" sz="1800" u="sng" dirty="0">
                <a:latin typeface="SimHei" panose="02010609060101010101" pitchFamily="49" charset="-122"/>
                <a:ea typeface="SimHei" panose="02010609060101010101" pitchFamily="49" charset="-122"/>
              </a:rPr>
              <a:t>保羅</a:t>
            </a:r>
            <a:r>
              <a:rPr lang="zh-TW" altLang="en-US" sz="1800" dirty="0">
                <a:latin typeface="SimHei" panose="02010609060101010101" pitchFamily="49" charset="-122"/>
                <a:ea typeface="SimHei" panose="02010609060101010101" pitchFamily="49" charset="-122"/>
              </a:rPr>
              <a:t>在那裡住了</a:t>
            </a:r>
            <a:r>
              <a:rPr lang="zh-TW" altLang="en-US" sz="1800" dirty="0">
                <a:highlight>
                  <a:srgbClr val="FFFF00"/>
                </a:highlight>
                <a:latin typeface="SimHei" panose="02010609060101010101" pitchFamily="49" charset="-122"/>
                <a:ea typeface="SimHei" panose="02010609060101010101" pitchFamily="49" charset="-122"/>
              </a:rPr>
              <a:t>一年零六個月</a:t>
            </a:r>
            <a:r>
              <a:rPr lang="zh-TW" altLang="en-US" sz="1800" dirty="0">
                <a:latin typeface="SimHei" panose="02010609060101010101" pitchFamily="49" charset="-122"/>
                <a:ea typeface="SimHei" panose="02010609060101010101" pitchFamily="49" charset="-122"/>
              </a:rPr>
              <a:t>，</a:t>
            </a:r>
            <a:r>
              <a:rPr lang="zh-TW" altLang="en-US" sz="1800" dirty="0">
                <a:highlight>
                  <a:srgbClr val="FFFF00"/>
                </a:highlight>
                <a:latin typeface="SimHei" panose="02010609060101010101" pitchFamily="49" charset="-122"/>
                <a:ea typeface="SimHei" panose="02010609060101010101" pitchFamily="49" charset="-122"/>
              </a:rPr>
              <a:t>將神的道教訓他們</a:t>
            </a:r>
            <a:r>
              <a:rPr lang="zh-TW" altLang="en-US" sz="1800" dirty="0">
                <a:latin typeface="SimHei" panose="02010609060101010101" pitchFamily="49" charset="-122"/>
                <a:ea typeface="SimHei" panose="02010609060101010101" pitchFamily="49" charset="-122"/>
              </a:rPr>
              <a:t>。</a:t>
            </a: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5290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ssons from 1 Corinthians: Unity In the Church | WMBC">
            <a:extLst>
              <a:ext uri="{FF2B5EF4-FFF2-40B4-BE49-F238E27FC236}">
                <a16:creationId xmlns:a16="http://schemas.microsoft.com/office/drawing/2014/main" id="{97B87C35-272B-42CB-AF46-243A72B94B1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51A637-AAEC-4073-B7FE-8EE0D0E914E2}"/>
              </a:ext>
            </a:extLst>
          </p:cNvPr>
          <p:cNvSpPr>
            <a:spLocks noGrp="1"/>
          </p:cNvSpPr>
          <p:nvPr>
            <p:ph type="title"/>
          </p:nvPr>
        </p:nvSpPr>
        <p:spPr>
          <a:xfrm>
            <a:off x="628650" y="121951"/>
            <a:ext cx="7886700" cy="876426"/>
          </a:xfrm>
        </p:spPr>
        <p:txBody>
          <a:bodyPr>
            <a:normAutofit/>
          </a:bodyPr>
          <a:lstStyle/>
          <a:p>
            <a:r>
              <a:rPr lang="zh-TW" altLang="en-US" sz="4000" dirty="0">
                <a:latin typeface="SimHei" panose="02010609060101010101" pitchFamily="49" charset="-122"/>
                <a:ea typeface="SimHei" panose="02010609060101010101" pitchFamily="49" charset="-122"/>
              </a:rPr>
              <a:t>背景</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03A82421-A6AC-4491-B330-8672A6EEAB62}"/>
              </a:ext>
            </a:extLst>
          </p:cNvPr>
          <p:cNvSpPr>
            <a:spLocks noGrp="1"/>
          </p:cNvSpPr>
          <p:nvPr>
            <p:ph idx="1"/>
          </p:nvPr>
        </p:nvSpPr>
        <p:spPr>
          <a:xfrm>
            <a:off x="363893" y="1222311"/>
            <a:ext cx="8612155" cy="5411754"/>
          </a:xfrm>
        </p:spPr>
        <p:txBody>
          <a:bodyPr>
            <a:normAutofit/>
          </a:bodyPr>
          <a:lstStyle/>
          <a:p>
            <a:pPr marL="0" indent="0">
              <a:lnSpc>
                <a:spcPct val="150000"/>
              </a:lnSpc>
              <a:spcBef>
                <a:spcPts val="0"/>
              </a:spcBef>
              <a:buNone/>
            </a:pPr>
            <a:r>
              <a:rPr lang="zh-TW" altLang="en-US" dirty="0">
                <a:latin typeface="SimHei" panose="02010609060101010101" pitchFamily="49" charset="-122"/>
                <a:ea typeface="SimHei" panose="02010609060101010101" pitchFamily="49" charset="-122"/>
              </a:rPr>
              <a:t>「論到」，指哥林多教會在信上詢問此事。 </a:t>
            </a:r>
            <a:endParaRPr lang="en-US" altLang="zh-TW" dirty="0">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dirty="0">
                <a:latin typeface="SimHei" panose="02010609060101010101" pitchFamily="49" charset="-122"/>
                <a:ea typeface="SimHei" panose="02010609060101010101" pitchFamily="49" charset="-122"/>
              </a:rPr>
              <a:t>「我們曉得我們都有知識」，可能是引用哥林多教會信上的話。</a:t>
            </a:r>
            <a:endParaRPr lang="en-US" altLang="zh-TW" dirty="0">
              <a:latin typeface="SimHei" panose="02010609060101010101" pitchFamily="49" charset="-122"/>
              <a:ea typeface="SimHei" panose="02010609060101010101" pitchFamily="49" charset="-122"/>
            </a:endParaRPr>
          </a:p>
          <a:p>
            <a:pPr marL="0" indent="0">
              <a:lnSpc>
                <a:spcPct val="150000"/>
              </a:lnSpc>
              <a:spcBef>
                <a:spcPts val="0"/>
              </a:spcBef>
              <a:buNone/>
            </a:pPr>
            <a:r>
              <a:rPr lang="zh-TW" altLang="en-US" dirty="0">
                <a:latin typeface="SimHei" panose="02010609060101010101" pitchFamily="49" charset="-122"/>
                <a:ea typeface="SimHei" panose="02010609060101010101" pitchFamily="49" charset="-122"/>
              </a:rPr>
              <a:t>哥林多城廟宇林立，市上售賣的肉類和食物大部分是先祭過偶像的，信徒難免有意無意地吃到「祭偶像之物」。有些信徒認為吃了「祭偶像之物」就等於有分於敬拜偶像，有些信徒則認為「偶像在世上算不得什麼」，所以無所謂，因此在教會內部引起了爭論。</a:t>
            </a: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03076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essons from 1 Corinthians: Unity In the Church | WMBC">
            <a:extLst>
              <a:ext uri="{FF2B5EF4-FFF2-40B4-BE49-F238E27FC236}">
                <a16:creationId xmlns:a16="http://schemas.microsoft.com/office/drawing/2014/main" id="{158524DE-1F31-46EE-949D-B25B8B76530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65C91591-233A-4D72-ACB2-99951C567E03}"/>
              </a:ext>
            </a:extLst>
          </p:cNvPr>
          <p:cNvGraphicFramePr>
            <a:graphicFrameLocks noGrp="1"/>
          </p:cNvGraphicFramePr>
          <p:nvPr>
            <p:ph idx="1"/>
            <p:extLst>
              <p:ext uri="{D42A27DB-BD31-4B8C-83A1-F6EECF244321}">
                <p14:modId xmlns:p14="http://schemas.microsoft.com/office/powerpoint/2010/main" val="2432069222"/>
              </p:ext>
            </p:extLst>
          </p:nvPr>
        </p:nvGraphicFramePr>
        <p:xfrm>
          <a:off x="628650" y="659300"/>
          <a:ext cx="7871538" cy="5657523"/>
        </p:xfrm>
        <a:graphic>
          <a:graphicData uri="http://schemas.openxmlformats.org/drawingml/2006/table">
            <a:tbl>
              <a:tblPr firstRow="1" bandRow="1">
                <a:tableStyleId>{5C22544A-7EE6-4342-B048-85BDC9FD1C3A}</a:tableStyleId>
              </a:tblPr>
              <a:tblGrid>
                <a:gridCol w="2058566">
                  <a:extLst>
                    <a:ext uri="{9D8B030D-6E8A-4147-A177-3AD203B41FA5}">
                      <a16:colId xmlns:a16="http://schemas.microsoft.com/office/drawing/2014/main" val="3212970940"/>
                    </a:ext>
                  </a:extLst>
                </a:gridCol>
                <a:gridCol w="5812972">
                  <a:extLst>
                    <a:ext uri="{9D8B030D-6E8A-4147-A177-3AD203B41FA5}">
                      <a16:colId xmlns:a16="http://schemas.microsoft.com/office/drawing/2014/main" val="2498720196"/>
                    </a:ext>
                  </a:extLst>
                </a:gridCol>
              </a:tblGrid>
              <a:tr h="912282">
                <a:tc gridSpan="2">
                  <a:txBody>
                    <a:bodyPr/>
                    <a:lstStyle/>
                    <a:p>
                      <a:r>
                        <a:rPr lang="zh-TW" altLang="en-US" sz="3600" b="1" dirty="0">
                          <a:latin typeface="SimHei" panose="02010609060101010101" pitchFamily="49" charset="-122"/>
                          <a:ea typeface="SimHei" panose="02010609060101010101" pitchFamily="49" charset="-122"/>
                        </a:rPr>
                        <a:t>保羅放棄了使徒的權柄</a:t>
                      </a:r>
                      <a:endParaRPr lang="en-US" sz="3600" b="1" dirty="0">
                        <a:latin typeface="SimHei" panose="02010609060101010101" pitchFamily="49" charset="-122"/>
                        <a:ea typeface="SimHei" panose="02010609060101010101" pitchFamily="49" charset="-122"/>
                      </a:endParaRPr>
                    </a:p>
                  </a:txBody>
                  <a:tcPr anchor="ctr"/>
                </a:tc>
                <a:tc hMerge="1">
                  <a:txBody>
                    <a:bodyPr/>
                    <a:lstStyle/>
                    <a:p>
                      <a:endParaRPr lang="en-US"/>
                    </a:p>
                  </a:txBody>
                  <a:tcPr/>
                </a:tc>
                <a:extLst>
                  <a:ext uri="{0D108BD9-81ED-4DB2-BD59-A6C34878D82A}">
                    <a16:rowId xmlns:a16="http://schemas.microsoft.com/office/drawing/2014/main" val="2787720256"/>
                  </a:ext>
                </a:extLst>
              </a:tr>
              <a:tr h="1005749">
                <a:tc>
                  <a:txBody>
                    <a:bodyPr/>
                    <a:lstStyle/>
                    <a:p>
                      <a:pPr>
                        <a:lnSpc>
                          <a:spcPct val="150000"/>
                        </a:lnSpc>
                      </a:pPr>
                      <a:r>
                        <a:rPr lang="zh-TW" altLang="en-US" sz="2800" dirty="0">
                          <a:latin typeface="SimHei" panose="02010609060101010101" pitchFamily="49" charset="-122"/>
                          <a:ea typeface="SimHei" panose="02010609060101010101" pitchFamily="49" charset="-122"/>
                        </a:rPr>
                        <a:t>靠福音養生</a:t>
                      </a:r>
                      <a:endParaRPr lang="en-US" sz="2800" dirty="0">
                        <a:latin typeface="SimHei" panose="02010609060101010101" pitchFamily="49" charset="-122"/>
                        <a:ea typeface="SimHei" panose="02010609060101010101" pitchFamily="49" charset="-122"/>
                      </a:endParaRPr>
                    </a:p>
                  </a:txBody>
                  <a:tcPr anchor="ctr"/>
                </a:tc>
                <a:tc>
                  <a:txBody>
                    <a:bodyPr/>
                    <a:lstStyle/>
                    <a:p>
                      <a:pPr>
                        <a:lnSpc>
                          <a:spcPct val="120000"/>
                        </a:lnSpc>
                      </a:pPr>
                      <a:r>
                        <a:rPr lang="zh-TW" altLang="en-US" sz="2800" dirty="0">
                          <a:latin typeface="SimHei" panose="02010609060101010101" pitchFamily="49" charset="-122"/>
                          <a:ea typeface="SimHei" panose="02010609060101010101" pitchFamily="49" charset="-122"/>
                        </a:rPr>
                        <a:t>難道我們沒有權柄靠福音吃喝嗎？</a:t>
                      </a:r>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4278470275"/>
                  </a:ext>
                </a:extLst>
              </a:tr>
              <a:tr h="1869746">
                <a:tc>
                  <a:txBody>
                    <a:bodyPr/>
                    <a:lstStyle/>
                    <a:p>
                      <a:pPr>
                        <a:lnSpc>
                          <a:spcPct val="150000"/>
                        </a:lnSpc>
                      </a:pPr>
                      <a:r>
                        <a:rPr lang="zh-TW" altLang="en-US" sz="2800" dirty="0">
                          <a:latin typeface="SimHei" panose="02010609060101010101" pitchFamily="49" charset="-122"/>
                          <a:ea typeface="SimHei" panose="02010609060101010101" pitchFamily="49" charset="-122"/>
                        </a:rPr>
                        <a:t>娶妻成家</a:t>
                      </a:r>
                      <a:endParaRPr lang="en-US" sz="2800" dirty="0">
                        <a:latin typeface="SimHei" panose="02010609060101010101" pitchFamily="49" charset="-122"/>
                        <a:ea typeface="SimHei" panose="02010609060101010101" pitchFamily="49" charset="-122"/>
                      </a:endParaRPr>
                    </a:p>
                  </a:txBody>
                  <a:tcPr anchor="ctr"/>
                </a:tc>
                <a:tc>
                  <a:txBody>
                    <a:bodyPr/>
                    <a:lstStyle/>
                    <a:p>
                      <a:pPr>
                        <a:lnSpc>
                          <a:spcPct val="120000"/>
                        </a:lnSpc>
                      </a:pPr>
                      <a:r>
                        <a:rPr lang="zh-TW" altLang="en-US" sz="2800" dirty="0">
                          <a:latin typeface="SimHei" panose="02010609060101010101" pitchFamily="49" charset="-122"/>
                          <a:ea typeface="SimHei" panose="02010609060101010101" pitchFamily="49" charset="-122"/>
                        </a:rPr>
                        <a:t>難道我們沒有權柄娶信主的姐妹為妻，帶著一同往來，彷彿其餘的使徒和主的弟兄並</a:t>
                      </a:r>
                      <a:r>
                        <a:rPr lang="zh-TW" altLang="en-US" sz="2800" u="sng" dirty="0">
                          <a:latin typeface="SimHei" panose="02010609060101010101" pitchFamily="49" charset="-122"/>
                          <a:ea typeface="SimHei" panose="02010609060101010101" pitchFamily="49" charset="-122"/>
                        </a:rPr>
                        <a:t>磯法</a:t>
                      </a:r>
                      <a:r>
                        <a:rPr lang="zh-TW" altLang="en-US" sz="2800" dirty="0">
                          <a:latin typeface="SimHei" panose="02010609060101010101" pitchFamily="49" charset="-122"/>
                          <a:ea typeface="SimHei" panose="02010609060101010101" pitchFamily="49" charset="-122"/>
                        </a:rPr>
                        <a:t>一樣嗎？</a:t>
                      </a:r>
                      <a:endParaRPr lang="en-US" sz="2800" dirty="0">
                        <a:latin typeface="SimHei" panose="02010609060101010101" pitchFamily="49" charset="-122"/>
                        <a:ea typeface="SimHei" panose="02010609060101010101" pitchFamily="49" charset="-122"/>
                      </a:endParaRPr>
                    </a:p>
                  </a:txBody>
                  <a:tcPr anchor="ctr"/>
                </a:tc>
                <a:extLst>
                  <a:ext uri="{0D108BD9-81ED-4DB2-BD59-A6C34878D82A}">
                    <a16:rowId xmlns:a16="http://schemas.microsoft.com/office/drawing/2014/main" val="3877082154"/>
                  </a:ext>
                </a:extLst>
              </a:tr>
              <a:tr h="1869746">
                <a:tc gridSpan="2">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TW" sz="2800" b="1" baseline="30000" dirty="0">
                          <a:latin typeface="SimHei" panose="02010609060101010101" pitchFamily="49" charset="-122"/>
                          <a:ea typeface="SimHei" panose="02010609060101010101" pitchFamily="49" charset="-122"/>
                        </a:rPr>
                        <a:t>6 </a:t>
                      </a:r>
                      <a:r>
                        <a:rPr lang="zh-TW" altLang="en-US" sz="2800" dirty="0">
                          <a:latin typeface="SimHei" panose="02010609060101010101" pitchFamily="49" charset="-122"/>
                          <a:ea typeface="SimHei" panose="02010609060101010101" pitchFamily="49" charset="-122"/>
                        </a:rPr>
                        <a:t>獨有我與</a:t>
                      </a:r>
                      <a:r>
                        <a:rPr lang="zh-TW" altLang="en-US" sz="2800" u="sng" dirty="0">
                          <a:latin typeface="SimHei" panose="02010609060101010101" pitchFamily="49" charset="-122"/>
                          <a:ea typeface="SimHei" panose="02010609060101010101" pitchFamily="49" charset="-122"/>
                        </a:rPr>
                        <a:t>巴拿巴</a:t>
                      </a:r>
                      <a:r>
                        <a:rPr lang="zh-TW" altLang="en-US" sz="2800" dirty="0">
                          <a:latin typeface="SimHei" panose="02010609060101010101" pitchFamily="49" charset="-122"/>
                          <a:ea typeface="SimHei" panose="02010609060101010101" pitchFamily="49" charset="-122"/>
                        </a:rPr>
                        <a:t>沒有權柄不做工嗎？</a:t>
                      </a:r>
                      <a:r>
                        <a:rPr lang="en-US" altLang="zh-TW" sz="2800" b="1" baseline="30000" dirty="0">
                          <a:latin typeface="SimHei" panose="02010609060101010101" pitchFamily="49" charset="-122"/>
                          <a:ea typeface="SimHei" panose="02010609060101010101" pitchFamily="49" charset="-122"/>
                        </a:rPr>
                        <a:t>7 </a:t>
                      </a:r>
                      <a:r>
                        <a:rPr lang="zh-TW" altLang="en-US" sz="2800" dirty="0">
                          <a:latin typeface="SimHei" panose="02010609060101010101" pitchFamily="49" charset="-122"/>
                          <a:ea typeface="SimHei" panose="02010609060101010101" pitchFamily="49" charset="-122"/>
                        </a:rPr>
                        <a:t>有誰當兵自備糧餉呢？有誰栽葡萄園不吃園裡的果子呢？有誰牧養牛羊不吃牛羊的奶呢？</a:t>
                      </a:r>
                      <a:endParaRPr lang="en-US" sz="2800" dirty="0">
                        <a:latin typeface="SimHei" panose="02010609060101010101" pitchFamily="49" charset="-122"/>
                        <a:ea typeface="SimHei" panose="02010609060101010101" pitchFamily="49" charset="-122"/>
                      </a:endParaRPr>
                    </a:p>
                  </a:txBody>
                  <a:tcPr anchor="ctr"/>
                </a:tc>
                <a:tc hMerge="1">
                  <a:txBody>
                    <a:bodyPr/>
                    <a:lstStyle/>
                    <a:p>
                      <a:endParaRPr lang="en-US"/>
                    </a:p>
                  </a:txBody>
                  <a:tcPr/>
                </a:tc>
                <a:extLst>
                  <a:ext uri="{0D108BD9-81ED-4DB2-BD59-A6C34878D82A}">
                    <a16:rowId xmlns:a16="http://schemas.microsoft.com/office/drawing/2014/main" val="236826203"/>
                  </a:ext>
                </a:extLst>
              </a:tr>
            </a:tbl>
          </a:graphicData>
        </a:graphic>
      </p:graphicFrame>
      <p:sp>
        <p:nvSpPr>
          <p:cNvPr id="5" name="TextBox 4">
            <a:extLst>
              <a:ext uri="{FF2B5EF4-FFF2-40B4-BE49-F238E27FC236}">
                <a16:creationId xmlns:a16="http://schemas.microsoft.com/office/drawing/2014/main" id="{AD0C32B4-F1C4-4064-859E-94229571392B}"/>
              </a:ext>
            </a:extLst>
          </p:cNvPr>
          <p:cNvSpPr txBox="1"/>
          <p:nvPr/>
        </p:nvSpPr>
        <p:spPr>
          <a:xfrm>
            <a:off x="643812" y="1604865"/>
            <a:ext cx="2072126" cy="989045"/>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6C3C4F3F-DF72-4FBF-95B0-91DAB118776C}"/>
              </a:ext>
            </a:extLst>
          </p:cNvPr>
          <p:cNvSpPr txBox="1"/>
          <p:nvPr/>
        </p:nvSpPr>
        <p:spPr>
          <a:xfrm>
            <a:off x="2763416" y="1604865"/>
            <a:ext cx="5736772" cy="989045"/>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3DD6C04-A003-4FB7-894C-A7F1EB0CCCB1}"/>
              </a:ext>
            </a:extLst>
          </p:cNvPr>
          <p:cNvSpPr txBox="1"/>
          <p:nvPr/>
        </p:nvSpPr>
        <p:spPr>
          <a:xfrm>
            <a:off x="653143" y="2719035"/>
            <a:ext cx="1996751" cy="1694345"/>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6A58FBC8-8787-473D-84FA-C2B246082253}"/>
              </a:ext>
            </a:extLst>
          </p:cNvPr>
          <p:cNvSpPr txBox="1"/>
          <p:nvPr/>
        </p:nvSpPr>
        <p:spPr>
          <a:xfrm>
            <a:off x="2772747" y="2719035"/>
            <a:ext cx="5718110" cy="169434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3EA05C76-4DFD-429C-8B02-2D0FE6F7E8D8}"/>
              </a:ext>
            </a:extLst>
          </p:cNvPr>
          <p:cNvSpPr txBox="1"/>
          <p:nvPr/>
        </p:nvSpPr>
        <p:spPr>
          <a:xfrm>
            <a:off x="653143" y="4517929"/>
            <a:ext cx="7847045" cy="168077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1632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6"/>
                                        </p:tgtEl>
                                        <p:attrNameLst>
                                          <p:attrName>ppt_x</p:attrName>
                                        </p:attrNameLst>
                                      </p:cBhvr>
                                      <p:tavLst>
                                        <p:tav tm="0">
                                          <p:val>
                                            <p:strVal val="ppt_x"/>
                                          </p:val>
                                        </p:tav>
                                        <p:tav tm="100000">
                                          <p:val>
                                            <p:strVal val="ppt_x"/>
                                          </p:val>
                                        </p:tav>
                                      </p:tavLst>
                                    </p:anim>
                                    <p:anim calcmode="lin" valueType="num">
                                      <p:cBhvr additive="base">
                                        <p:cTn id="11" dur="500"/>
                                        <p:tgtEl>
                                          <p:spTgt spid="6"/>
                                        </p:tgtEl>
                                        <p:attrNameLst>
                                          <p:attrName>ppt_y</p:attrName>
                                        </p:attrNameLst>
                                      </p:cBhvr>
                                      <p:tavLst>
                                        <p:tav tm="0">
                                          <p:val>
                                            <p:strVal val="ppt_y"/>
                                          </p:val>
                                        </p:tav>
                                        <p:tav tm="100000">
                                          <p:val>
                                            <p:strVal val="1+ppt_h/2"/>
                                          </p:val>
                                        </p:tav>
                                      </p:tavLst>
                                    </p:anim>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ppt_x"/>
                                          </p:val>
                                        </p:tav>
                                      </p:tavLst>
                                    </p:anim>
                                    <p:anim calcmode="lin" valueType="num">
                                      <p:cBhvr additive="base">
                                        <p:cTn id="21" dur="500"/>
                                        <p:tgtEl>
                                          <p:spTgt spid="8"/>
                                        </p:tgtEl>
                                        <p:attrNameLst>
                                          <p:attrName>ppt_y</p:attrName>
                                        </p:attrNameLst>
                                      </p:cBhvr>
                                      <p:tavLst>
                                        <p:tav tm="0">
                                          <p:val>
                                            <p:strVal val="ppt_y"/>
                                          </p:val>
                                        </p:tav>
                                        <p:tav tm="100000">
                                          <p:val>
                                            <p:strVal val="1+ppt_h/2"/>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9"/>
                                        </p:tgtEl>
                                        <p:attrNameLst>
                                          <p:attrName>ppt_x</p:attrName>
                                        </p:attrNameLst>
                                      </p:cBhvr>
                                      <p:tavLst>
                                        <p:tav tm="0">
                                          <p:val>
                                            <p:strVal val="ppt_x"/>
                                          </p:val>
                                        </p:tav>
                                        <p:tav tm="100000">
                                          <p:val>
                                            <p:strVal val="ppt_x"/>
                                          </p:val>
                                        </p:tav>
                                      </p:tavLst>
                                    </p:anim>
                                    <p:anim calcmode="lin" valueType="num">
                                      <p:cBhvr additive="base">
                                        <p:cTn id="27" dur="500"/>
                                        <p:tgtEl>
                                          <p:spTgt spid="9"/>
                                        </p:tgtEl>
                                        <p:attrNameLst>
                                          <p:attrName>ppt_y</p:attrName>
                                        </p:attrNameLst>
                                      </p:cBhvr>
                                      <p:tavLst>
                                        <p:tav tm="0">
                                          <p:val>
                                            <p:strVal val="ppt_y"/>
                                          </p:val>
                                        </p:tav>
                                        <p:tav tm="100000">
                                          <p:val>
                                            <p:strVal val="1+ppt_h/2"/>
                                          </p:val>
                                        </p:tav>
                                      </p:tavLst>
                                    </p:anim>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5C91591-233A-4D72-ACB2-99951C567E03}"/>
              </a:ext>
            </a:extLst>
          </p:cNvPr>
          <p:cNvGraphicFramePr>
            <a:graphicFrameLocks noGrp="1"/>
          </p:cNvGraphicFramePr>
          <p:nvPr>
            <p:ph idx="1"/>
            <p:extLst>
              <p:ext uri="{D42A27DB-BD31-4B8C-83A1-F6EECF244321}">
                <p14:modId xmlns:p14="http://schemas.microsoft.com/office/powerpoint/2010/main" val="3017269237"/>
              </p:ext>
            </p:extLst>
          </p:nvPr>
        </p:nvGraphicFramePr>
        <p:xfrm>
          <a:off x="8076" y="2"/>
          <a:ext cx="9135924" cy="6857998"/>
        </p:xfrm>
        <a:graphic>
          <a:graphicData uri="http://schemas.openxmlformats.org/drawingml/2006/table">
            <a:tbl>
              <a:tblPr firstRow="1" bandRow="1">
                <a:tableStyleId>{5C22544A-7EE6-4342-B048-85BDC9FD1C3A}</a:tableStyleId>
              </a:tblPr>
              <a:tblGrid>
                <a:gridCol w="3677516">
                  <a:extLst>
                    <a:ext uri="{9D8B030D-6E8A-4147-A177-3AD203B41FA5}">
                      <a16:colId xmlns:a16="http://schemas.microsoft.com/office/drawing/2014/main" val="3212970940"/>
                    </a:ext>
                  </a:extLst>
                </a:gridCol>
                <a:gridCol w="2472612">
                  <a:extLst>
                    <a:ext uri="{9D8B030D-6E8A-4147-A177-3AD203B41FA5}">
                      <a16:colId xmlns:a16="http://schemas.microsoft.com/office/drawing/2014/main" val="1990376669"/>
                    </a:ext>
                  </a:extLst>
                </a:gridCol>
                <a:gridCol w="2985796">
                  <a:extLst>
                    <a:ext uri="{9D8B030D-6E8A-4147-A177-3AD203B41FA5}">
                      <a16:colId xmlns:a16="http://schemas.microsoft.com/office/drawing/2014/main" val="531486726"/>
                    </a:ext>
                  </a:extLst>
                </a:gridCol>
              </a:tblGrid>
              <a:tr h="585393">
                <a:tc gridSpan="3">
                  <a:txBody>
                    <a:bodyPr/>
                    <a:lstStyle/>
                    <a:p>
                      <a:pPr algn="ctr"/>
                      <a:r>
                        <a:rPr lang="zh-TW" altLang="en-US" sz="3200" dirty="0">
                          <a:latin typeface="SimHei" panose="02010609060101010101" pitchFamily="49" charset="-122"/>
                          <a:ea typeface="SimHei" panose="02010609060101010101" pitchFamily="49" charset="-122"/>
                        </a:rPr>
                        <a:t>權柄的來源</a:t>
                      </a:r>
                      <a:endParaRPr lang="en-US" sz="3200" dirty="0">
                        <a:latin typeface="SimHei" panose="02010609060101010101" pitchFamily="49" charset="-122"/>
                        <a:ea typeface="SimHei" panose="02010609060101010101" pitchFamily="49" charset="-122"/>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787720256"/>
                  </a:ext>
                </a:extLst>
              </a:tr>
              <a:tr h="462153">
                <a:tc gridSpan="3">
                  <a:txBody>
                    <a:bodyPr/>
                    <a:lstStyle/>
                    <a:p>
                      <a:r>
                        <a:rPr lang="zh-TW" altLang="en-US" sz="2400" b="1" dirty="0">
                          <a:latin typeface="SimHei" panose="02010609060101010101" pitchFamily="49" charset="-122"/>
                          <a:ea typeface="SimHei" panose="02010609060101010101" pitchFamily="49" charset="-122"/>
                        </a:rPr>
                        <a:t>律法的吩咐</a:t>
                      </a:r>
                      <a:endParaRPr lang="en-US" sz="2400" b="1" dirty="0">
                        <a:latin typeface="SimHei" panose="02010609060101010101" pitchFamily="49" charset="-122"/>
                        <a:ea typeface="SimHei" panose="02010609060101010101" pitchFamily="49" charset="-122"/>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76130627"/>
                  </a:ext>
                </a:extLst>
              </a:tr>
              <a:tr h="2931688">
                <a:tc>
                  <a:txBody>
                    <a:bodyPr/>
                    <a:lstStyle/>
                    <a:p>
                      <a:r>
                        <a:rPr lang="zh-TW" altLang="en-US" sz="2400" dirty="0">
                          <a:latin typeface="SimHei" panose="02010609060101010101" pitchFamily="49" charset="-122"/>
                          <a:ea typeface="SimHei" panose="02010609060101010101" pitchFamily="49" charset="-122"/>
                        </a:rPr>
                        <a:t>  </a:t>
                      </a:r>
                      <a:r>
                        <a:rPr lang="en-US" altLang="zh-TW" sz="2200" b="1" baseline="30000" dirty="0">
                          <a:latin typeface="SimHei" panose="02010609060101010101" pitchFamily="49" charset="-122"/>
                          <a:ea typeface="SimHei" panose="02010609060101010101" pitchFamily="49" charset="-122"/>
                        </a:rPr>
                        <a:t>8 </a:t>
                      </a:r>
                      <a:r>
                        <a:rPr lang="zh-TW" altLang="en-US" sz="2200" dirty="0">
                          <a:latin typeface="SimHei" panose="02010609060101010101" pitchFamily="49" charset="-122"/>
                          <a:ea typeface="SimHei" panose="02010609060101010101" pitchFamily="49" charset="-122"/>
                        </a:rPr>
                        <a:t>我說這話，豈是照人的意見？律法不也是這樣說嗎？</a:t>
                      </a:r>
                      <a:endParaRPr lang="en-US" sz="2200" dirty="0">
                        <a:latin typeface="SimHei" panose="02010609060101010101" pitchFamily="49" charset="-122"/>
                        <a:ea typeface="SimHei" panose="02010609060101010101" pitchFamily="49" charset="-122"/>
                      </a:endParaRPr>
                    </a:p>
                  </a:txBody>
                  <a:tcPr/>
                </a:tc>
                <a:tc gridSpan="2">
                  <a:txBody>
                    <a:bodyPr/>
                    <a:lstStyle/>
                    <a:p>
                      <a:r>
                        <a:rPr lang="en-US" altLang="zh-TW" sz="2200" b="1" baseline="30000" dirty="0">
                          <a:latin typeface="SimHei" panose="02010609060101010101" pitchFamily="49" charset="-122"/>
                          <a:ea typeface="SimHei" panose="02010609060101010101" pitchFamily="49" charset="-122"/>
                        </a:rPr>
                        <a:t>9 </a:t>
                      </a:r>
                      <a:r>
                        <a:rPr lang="zh-TW" altLang="en-US" sz="2200" dirty="0">
                          <a:latin typeface="SimHei" panose="02010609060101010101" pitchFamily="49" charset="-122"/>
                          <a:ea typeface="SimHei" panose="02010609060101010101" pitchFamily="49" charset="-122"/>
                        </a:rPr>
                        <a:t>就如</a:t>
                      </a:r>
                      <a:r>
                        <a:rPr lang="zh-TW" altLang="en-US" sz="2200" u="sng" dirty="0">
                          <a:latin typeface="SimHei" panose="02010609060101010101" pitchFamily="49" charset="-122"/>
                          <a:ea typeface="SimHei" panose="02010609060101010101" pitchFamily="49" charset="-122"/>
                        </a:rPr>
                        <a:t>摩西</a:t>
                      </a:r>
                      <a:r>
                        <a:rPr lang="zh-TW" altLang="en-US" sz="2200" dirty="0">
                          <a:latin typeface="SimHei" panose="02010609060101010101" pitchFamily="49" charset="-122"/>
                          <a:ea typeface="SimHei" panose="02010609060101010101" pitchFamily="49" charset="-122"/>
                        </a:rPr>
                        <a:t>的律法記著說：「牛在場上踹穀的時候，不可籠住牠的嘴。」難道神所掛念的是牛嗎？ </a:t>
                      </a:r>
                      <a:r>
                        <a:rPr lang="en-US" altLang="zh-TW" sz="2200" b="1" baseline="30000" dirty="0">
                          <a:latin typeface="SimHei" panose="02010609060101010101" pitchFamily="49" charset="-122"/>
                          <a:ea typeface="SimHei" panose="02010609060101010101" pitchFamily="49" charset="-122"/>
                        </a:rPr>
                        <a:t>10 </a:t>
                      </a:r>
                      <a:r>
                        <a:rPr lang="zh-TW" altLang="en-US" sz="2200" dirty="0">
                          <a:latin typeface="SimHei" panose="02010609060101010101" pitchFamily="49" charset="-122"/>
                          <a:ea typeface="SimHei" panose="02010609060101010101" pitchFamily="49" charset="-122"/>
                        </a:rPr>
                        <a:t>不全是為我們說的嗎？分明是為我們說的。因為耕種的當存著指望去耕種，打場的也當存得糧的指望去打場。 </a:t>
                      </a:r>
                      <a:r>
                        <a:rPr lang="en-US" altLang="zh-TW" sz="2200" b="1" baseline="30000" dirty="0">
                          <a:latin typeface="SimHei" panose="02010609060101010101" pitchFamily="49" charset="-122"/>
                          <a:ea typeface="SimHei" panose="02010609060101010101" pitchFamily="49" charset="-122"/>
                        </a:rPr>
                        <a:t>11 </a:t>
                      </a:r>
                      <a:r>
                        <a:rPr lang="zh-TW" altLang="en-US" sz="2200" dirty="0">
                          <a:latin typeface="SimHei" panose="02010609060101010101" pitchFamily="49" charset="-122"/>
                          <a:ea typeface="SimHei" panose="02010609060101010101" pitchFamily="49" charset="-122"/>
                        </a:rPr>
                        <a:t>我們若把屬靈的種子撒在你們中間，就是從你們收割奉養肉身之物，這還算大事嗎？ </a:t>
                      </a:r>
                      <a:endParaRPr lang="en-US" sz="2200" dirty="0">
                        <a:latin typeface="SimHei" panose="02010609060101010101" pitchFamily="49" charset="-122"/>
                        <a:ea typeface="SimHei" panose="02010609060101010101" pitchFamily="49" charset="-122"/>
                      </a:endParaRPr>
                    </a:p>
                  </a:txBody>
                  <a:tcPr/>
                </a:tc>
                <a:tc hMerge="1">
                  <a:txBody>
                    <a:bodyPr/>
                    <a:lstStyle/>
                    <a:p>
                      <a:r>
                        <a:rPr lang="en-US" altLang="zh-TW" sz="2400" b="1" baseline="30000" dirty="0">
                          <a:latin typeface="SimHei" panose="02010609060101010101" pitchFamily="49" charset="-122"/>
                          <a:ea typeface="SimHei" panose="02010609060101010101" pitchFamily="49" charset="-122"/>
                        </a:rPr>
                        <a:t>9 </a:t>
                      </a:r>
                      <a:r>
                        <a:rPr lang="zh-TW" altLang="en-US" sz="2400" dirty="0">
                          <a:latin typeface="SimHei" panose="02010609060101010101" pitchFamily="49" charset="-122"/>
                          <a:ea typeface="SimHei" panose="02010609060101010101" pitchFamily="49" charset="-122"/>
                        </a:rPr>
                        <a:t>就如</a:t>
                      </a:r>
                      <a:r>
                        <a:rPr lang="zh-TW" altLang="en-US" sz="2400" u="sng" dirty="0">
                          <a:latin typeface="SimHei" panose="02010609060101010101" pitchFamily="49" charset="-122"/>
                          <a:ea typeface="SimHei" panose="02010609060101010101" pitchFamily="49" charset="-122"/>
                        </a:rPr>
                        <a:t>摩西</a:t>
                      </a:r>
                      <a:r>
                        <a:rPr lang="zh-TW" altLang="en-US" sz="2400" dirty="0">
                          <a:latin typeface="SimHei" panose="02010609060101010101" pitchFamily="49" charset="-122"/>
                          <a:ea typeface="SimHei" panose="02010609060101010101" pitchFamily="49" charset="-122"/>
                        </a:rPr>
                        <a:t>的律法記著說：「牛在場上踹穀的時候，不可籠住牠的嘴。」難道神所掛念的是牛嗎？ </a:t>
                      </a:r>
                      <a:r>
                        <a:rPr lang="en-US" altLang="zh-TW" sz="2400" b="1" baseline="30000" dirty="0">
                          <a:latin typeface="SimHei" panose="02010609060101010101" pitchFamily="49" charset="-122"/>
                          <a:ea typeface="SimHei" panose="02010609060101010101" pitchFamily="49" charset="-122"/>
                        </a:rPr>
                        <a:t>10 </a:t>
                      </a:r>
                      <a:r>
                        <a:rPr lang="zh-TW" altLang="en-US" sz="2400" dirty="0">
                          <a:latin typeface="SimHei" panose="02010609060101010101" pitchFamily="49" charset="-122"/>
                          <a:ea typeface="SimHei" panose="02010609060101010101" pitchFamily="49" charset="-122"/>
                        </a:rPr>
                        <a:t>不全是為我們說的嗎？分明是為我們說的。因為耕種的當存著指望去耕種，打場的也當存得糧的指望去打場。 </a:t>
                      </a:r>
                      <a:r>
                        <a:rPr lang="en-US" altLang="zh-TW" sz="2400" b="1" baseline="30000" dirty="0">
                          <a:latin typeface="SimHei" panose="02010609060101010101" pitchFamily="49" charset="-122"/>
                          <a:ea typeface="SimHei" panose="02010609060101010101" pitchFamily="49" charset="-122"/>
                        </a:rPr>
                        <a:t>11 </a:t>
                      </a:r>
                      <a:r>
                        <a:rPr lang="zh-TW" altLang="en-US" sz="2400" dirty="0">
                          <a:latin typeface="SimHei" panose="02010609060101010101" pitchFamily="49" charset="-122"/>
                          <a:ea typeface="SimHei" panose="02010609060101010101" pitchFamily="49" charset="-122"/>
                        </a:rPr>
                        <a:t>我們若把屬靈的種子撒在你們中間，就是從你們收割奉養肉身之物，這還算大事嗎？ </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111841648"/>
                  </a:ext>
                </a:extLst>
              </a:tr>
              <a:tr h="4621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latin typeface="SimHei" panose="02010609060101010101" pitchFamily="49" charset="-122"/>
                          <a:ea typeface="SimHei" panose="02010609060101010101" pitchFamily="49" charset="-122"/>
                        </a:rPr>
                        <a:t>與教會的關係</a:t>
                      </a:r>
                      <a:endParaRPr lang="en-US" sz="2400" b="1" dirty="0">
                        <a:latin typeface="SimHei" panose="02010609060101010101" pitchFamily="49" charset="-122"/>
                        <a:ea typeface="SimHei" panose="02010609060101010101" pitchFamily="49" charset="-122"/>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034168158"/>
                  </a:ext>
                </a:extLst>
              </a:tr>
              <a:tr h="799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200" b="1" baseline="30000" dirty="0">
                          <a:latin typeface="SimHei" panose="02010609060101010101" pitchFamily="49" charset="-122"/>
                          <a:ea typeface="SimHei" panose="02010609060101010101" pitchFamily="49" charset="-122"/>
                        </a:rPr>
                        <a:t>12 </a:t>
                      </a:r>
                      <a:r>
                        <a:rPr lang="zh-TW" altLang="en-US" sz="2200" dirty="0">
                          <a:latin typeface="SimHei" panose="02010609060101010101" pitchFamily="49" charset="-122"/>
                          <a:ea typeface="SimHei" panose="02010609060101010101" pitchFamily="49" charset="-122"/>
                        </a:rPr>
                        <a:t>若別人在你們身上有這權柄，何況我們呢？</a:t>
                      </a:r>
                      <a:endParaRPr lang="en-US" sz="2200" dirty="0">
                        <a:latin typeface="SimHei" panose="02010609060101010101" pitchFamily="49" charset="-122"/>
                        <a:ea typeface="SimHei" panose="02010609060101010101" pitchFamily="49" charset="-122"/>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dirty="0">
                          <a:latin typeface="SimHei" panose="02010609060101010101" pitchFamily="49" charset="-122"/>
                          <a:ea typeface="SimHei" panose="02010609060101010101" pitchFamily="49" charset="-122"/>
                        </a:rPr>
                        <a:t>然而，我們沒有用過這權柄，倒凡事忍受，免得基督的福音被阻隔。</a:t>
                      </a:r>
                      <a:endParaRPr lang="en-US" sz="2200" dirty="0">
                        <a:latin typeface="SimHei" panose="02010609060101010101" pitchFamily="49" charset="-122"/>
                        <a:ea typeface="SimHei" panose="02010609060101010101" pitchFamily="49" charset="-122"/>
                      </a:endParaRPr>
                    </a:p>
                  </a:txBody>
                  <a:tcPr/>
                </a:tc>
                <a:tc hMerge="1">
                  <a:txBody>
                    <a:bodyPr/>
                    <a:lstStyle/>
                    <a:p>
                      <a:r>
                        <a:rPr lang="zh-TW" altLang="en-US" sz="2400" dirty="0">
                          <a:latin typeface="SimHei" panose="02010609060101010101" pitchFamily="49" charset="-122"/>
                          <a:ea typeface="SimHei" panose="02010609060101010101" pitchFamily="49" charset="-122"/>
                        </a:rPr>
                        <a:t>然而，我們沒有用過這權柄，倒凡事忍受，免得基督的福音被阻隔。</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2473890655"/>
                  </a:ext>
                </a:extLst>
              </a:tr>
              <a:tr h="4621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dirty="0">
                          <a:latin typeface="SimHei" panose="02010609060101010101" pitchFamily="49" charset="-122"/>
                          <a:ea typeface="SimHei" panose="02010609060101010101" pitchFamily="49" charset="-122"/>
                        </a:rPr>
                        <a:t>主的命令</a:t>
                      </a:r>
                      <a:endParaRPr lang="en-US" sz="2400" b="1" dirty="0">
                        <a:latin typeface="SimHei" panose="02010609060101010101" pitchFamily="49" charset="-122"/>
                        <a:ea typeface="SimHei" panose="02010609060101010101" pitchFamily="49" charset="-122"/>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927488389"/>
                  </a:ext>
                </a:extLst>
              </a:tr>
              <a:tr h="11549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200" b="1" baseline="30000" dirty="0">
                          <a:latin typeface="SimHei" panose="02010609060101010101" pitchFamily="49" charset="-122"/>
                          <a:ea typeface="SimHei" panose="02010609060101010101" pitchFamily="49" charset="-122"/>
                        </a:rPr>
                        <a:t>13 </a:t>
                      </a:r>
                      <a:r>
                        <a:rPr lang="zh-TW" altLang="en-US" sz="2200" dirty="0">
                          <a:latin typeface="SimHei" panose="02010609060101010101" pitchFamily="49" charset="-122"/>
                          <a:ea typeface="SimHei" panose="02010609060101010101" pitchFamily="49" charset="-122"/>
                        </a:rPr>
                        <a:t>你們豈不知為聖事勞碌的，就吃殿中的物嗎？伺候祭壇的，就分領壇上的物嗎？ </a:t>
                      </a:r>
                      <a:r>
                        <a:rPr lang="en-US" altLang="zh-TW" sz="2200" b="1" baseline="30000" dirty="0">
                          <a:latin typeface="SimHei" panose="02010609060101010101" pitchFamily="49" charset="-122"/>
                          <a:ea typeface="SimHei" panose="02010609060101010101" pitchFamily="49" charset="-122"/>
                        </a:rPr>
                        <a:t>14 </a:t>
                      </a:r>
                      <a:r>
                        <a:rPr lang="zh-TW" altLang="en-US" sz="2200" dirty="0">
                          <a:latin typeface="SimHei" panose="02010609060101010101" pitchFamily="49" charset="-122"/>
                          <a:ea typeface="SimHei" panose="02010609060101010101" pitchFamily="49" charset="-122"/>
                        </a:rPr>
                        <a:t>主也是這樣命定，叫傳福音的靠著福音養生。 </a:t>
                      </a:r>
                      <a:endParaRPr lang="en-US" sz="2200" dirty="0">
                        <a:latin typeface="SimHei" panose="02010609060101010101" pitchFamily="49" charset="-122"/>
                        <a:ea typeface="SimHei" panose="02010609060101010101" pitchFamily="49" charset="-122"/>
                      </a:endParaRPr>
                    </a:p>
                  </a:txBody>
                  <a:tcPr/>
                </a:tc>
                <a:tc hMerge="1">
                  <a:txBody>
                    <a:bodyPr/>
                    <a:lstStyle/>
                    <a:p>
                      <a:endParaRPr lang="en-US"/>
                    </a:p>
                  </a:txBody>
                  <a:tcPr/>
                </a:tc>
                <a:tc>
                  <a:txBody>
                    <a:bodyPr/>
                    <a:lstStyle/>
                    <a:p>
                      <a:r>
                        <a:rPr lang="en-US" altLang="zh-TW" sz="2200" b="1" baseline="30000" dirty="0">
                          <a:latin typeface="SimHei" panose="02010609060101010101" pitchFamily="49" charset="-122"/>
                          <a:ea typeface="SimHei" panose="02010609060101010101" pitchFamily="49" charset="-122"/>
                        </a:rPr>
                        <a:t>15 </a:t>
                      </a:r>
                      <a:r>
                        <a:rPr lang="zh-TW" altLang="en-US" sz="2200" dirty="0">
                          <a:latin typeface="SimHei" panose="02010609060101010101" pitchFamily="49" charset="-122"/>
                          <a:ea typeface="SimHei" panose="02010609060101010101" pitchFamily="49" charset="-122"/>
                        </a:rPr>
                        <a:t>但這權柄我全沒有用過。</a:t>
                      </a:r>
                      <a:endParaRPr lang="en-US" sz="22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110030881"/>
                  </a:ext>
                </a:extLst>
              </a:tr>
            </a:tbl>
          </a:graphicData>
        </a:graphic>
      </p:graphicFrame>
      <p:sp>
        <p:nvSpPr>
          <p:cNvPr id="5" name="TextBox 4">
            <a:extLst>
              <a:ext uri="{FF2B5EF4-FFF2-40B4-BE49-F238E27FC236}">
                <a16:creationId xmlns:a16="http://schemas.microsoft.com/office/drawing/2014/main" id="{4A8870B1-97A5-4159-88FB-53EC8021A5F4}"/>
              </a:ext>
            </a:extLst>
          </p:cNvPr>
          <p:cNvSpPr txBox="1"/>
          <p:nvPr/>
        </p:nvSpPr>
        <p:spPr>
          <a:xfrm>
            <a:off x="8076" y="1045028"/>
            <a:ext cx="9127848" cy="292981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1D6B1D12-2123-44E2-B150-D31A2E261F4A}"/>
              </a:ext>
            </a:extLst>
          </p:cNvPr>
          <p:cNvSpPr txBox="1"/>
          <p:nvPr/>
        </p:nvSpPr>
        <p:spPr>
          <a:xfrm>
            <a:off x="16152" y="4472472"/>
            <a:ext cx="9135924" cy="762001"/>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42D0BC69-9734-4129-8D6B-93CEE96C6A34}"/>
              </a:ext>
            </a:extLst>
          </p:cNvPr>
          <p:cNvSpPr txBox="1"/>
          <p:nvPr/>
        </p:nvSpPr>
        <p:spPr>
          <a:xfrm>
            <a:off x="16152" y="5665236"/>
            <a:ext cx="9119772" cy="1192762"/>
          </a:xfrm>
          <a:prstGeom prst="rect">
            <a:avLst/>
          </a:prstGeom>
          <a:solidFill>
            <a:schemeClr val="bg1"/>
          </a:solidFill>
        </p:spPr>
        <p:txBody>
          <a:bodyPr wrap="square" rtlCol="0">
            <a:spAutoFit/>
          </a:bodyPr>
          <a:lstStyle/>
          <a:p>
            <a:endParaRPr lang="en-US" dirty="0"/>
          </a:p>
        </p:txBody>
      </p:sp>
      <p:pic>
        <p:nvPicPr>
          <p:cNvPr id="8" name="Picture 2" descr="如何对待在场上踹谷的“牛”？_旷野呼声基督教网站">
            <a:extLst>
              <a:ext uri="{FF2B5EF4-FFF2-40B4-BE49-F238E27FC236}">
                <a16:creationId xmlns:a16="http://schemas.microsoft.com/office/drawing/2014/main" id="{A27AE78B-78F8-4BDB-958A-39900E9C9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509"/>
          <a:stretch/>
        </p:blipFill>
        <p:spPr bwMode="auto">
          <a:xfrm>
            <a:off x="3997701" y="1091183"/>
            <a:ext cx="4801066" cy="2837502"/>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ssons from 1 Corinthians: Unity In the Church | WMBC">
            <a:extLst>
              <a:ext uri="{FF2B5EF4-FFF2-40B4-BE49-F238E27FC236}">
                <a16:creationId xmlns:a16="http://schemas.microsoft.com/office/drawing/2014/main" id="{DAD51750-F6FF-4930-AA3F-3C9EC329E503}"/>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65C91591-233A-4D72-ACB2-99951C567E03}"/>
              </a:ext>
            </a:extLst>
          </p:cNvPr>
          <p:cNvGraphicFramePr>
            <a:graphicFrameLocks noGrp="1"/>
          </p:cNvGraphicFramePr>
          <p:nvPr>
            <p:ph idx="1"/>
            <p:extLst>
              <p:ext uri="{D42A27DB-BD31-4B8C-83A1-F6EECF244321}">
                <p14:modId xmlns:p14="http://schemas.microsoft.com/office/powerpoint/2010/main" val="912660158"/>
              </p:ext>
            </p:extLst>
          </p:nvPr>
        </p:nvGraphicFramePr>
        <p:xfrm>
          <a:off x="526013" y="99462"/>
          <a:ext cx="7886700" cy="3329537"/>
        </p:xfrm>
        <a:graphic>
          <a:graphicData uri="http://schemas.openxmlformats.org/drawingml/2006/table">
            <a:tbl>
              <a:tblPr firstRow="1" bandRow="1">
                <a:tableStyleId>{5C22544A-7EE6-4342-B048-85BDC9FD1C3A}</a:tableStyleId>
              </a:tblPr>
              <a:tblGrid>
                <a:gridCol w="2506436">
                  <a:extLst>
                    <a:ext uri="{9D8B030D-6E8A-4147-A177-3AD203B41FA5}">
                      <a16:colId xmlns:a16="http://schemas.microsoft.com/office/drawing/2014/main" val="3212970940"/>
                    </a:ext>
                  </a:extLst>
                </a:gridCol>
                <a:gridCol w="5380264">
                  <a:extLst>
                    <a:ext uri="{9D8B030D-6E8A-4147-A177-3AD203B41FA5}">
                      <a16:colId xmlns:a16="http://schemas.microsoft.com/office/drawing/2014/main" val="531486726"/>
                    </a:ext>
                  </a:extLst>
                </a:gridCol>
              </a:tblGrid>
              <a:tr h="683705">
                <a:tc gridSpan="2">
                  <a:txBody>
                    <a:bodyPr/>
                    <a:lstStyle/>
                    <a:p>
                      <a:pPr algn="ctr"/>
                      <a:r>
                        <a:rPr lang="zh-TW" altLang="en-US" sz="3200" dirty="0">
                          <a:latin typeface="SimHei" panose="02010609060101010101" pitchFamily="49" charset="-122"/>
                          <a:ea typeface="SimHei" panose="02010609060101010101" pitchFamily="49" charset="-122"/>
                        </a:rPr>
                        <a:t>保羅放棄權柄的原因</a:t>
                      </a:r>
                      <a:endParaRPr lang="en-US" sz="3200" dirty="0">
                        <a:latin typeface="SimHei" panose="02010609060101010101" pitchFamily="49" charset="-122"/>
                        <a:ea typeface="SimHei" panose="02010609060101010101" pitchFamily="49" charset="-122"/>
                      </a:endParaRPr>
                    </a:p>
                  </a:txBody>
                  <a:tcPr/>
                </a:tc>
                <a:tc hMerge="1">
                  <a:txBody>
                    <a:bodyPr/>
                    <a:lstStyle/>
                    <a:p>
                      <a:endParaRPr lang="en-US" dirty="0"/>
                    </a:p>
                  </a:txBody>
                  <a:tcPr/>
                </a:tc>
                <a:extLst>
                  <a:ext uri="{0D108BD9-81ED-4DB2-BD59-A6C34878D82A}">
                    <a16:rowId xmlns:a16="http://schemas.microsoft.com/office/drawing/2014/main" val="2787720256"/>
                  </a:ext>
                </a:extLst>
              </a:tr>
              <a:tr h="915865">
                <a:tc>
                  <a:txBody>
                    <a:bodyPr/>
                    <a:lstStyle/>
                    <a:p>
                      <a:r>
                        <a:rPr lang="zh-TW" altLang="en-US" sz="2400" dirty="0">
                          <a:latin typeface="SimHei" panose="02010609060101010101" pitchFamily="49" charset="-122"/>
                          <a:ea typeface="SimHei" panose="02010609060101010101" pitchFamily="49" charset="-122"/>
                        </a:rPr>
                        <a:t> 免得福音受阻</a:t>
                      </a:r>
                      <a:endParaRPr lang="en-US" sz="24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然而，我們沒有用過這權柄，倒凡事忍受，免得基督的福音被阻隔。</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111841648"/>
                  </a:ext>
                </a:extLst>
              </a:tr>
              <a:tr h="1729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SimHei" panose="02010609060101010101" pitchFamily="49" charset="-122"/>
                          <a:ea typeface="SimHei" panose="02010609060101010101" pitchFamily="49" charset="-122"/>
                        </a:rPr>
                        <a:t>為要多得人歸主</a:t>
                      </a:r>
                      <a:endParaRPr lang="en-US" sz="2400" dirty="0">
                        <a:latin typeface="SimHei" panose="02010609060101010101" pitchFamily="49" charset="-122"/>
                        <a:ea typeface="SimHei" panose="02010609060101010101" pitchFamily="49" charset="-122"/>
                      </a:endParaRPr>
                    </a:p>
                  </a:txBody>
                  <a:tcPr/>
                </a:tc>
                <a:tc>
                  <a:txBody>
                    <a:bodyPr/>
                    <a:lstStyle/>
                    <a:p>
                      <a:r>
                        <a:rPr lang="zh-TW" altLang="en-US" sz="2400" dirty="0">
                          <a:latin typeface="SimHei" panose="02010609060101010101" pitchFamily="49" charset="-122"/>
                          <a:ea typeface="SimHei" panose="02010609060101010101" pitchFamily="49" charset="-122"/>
                        </a:rPr>
                        <a:t>就是我傳福音的時候，叫人不花錢得福音，免得用盡我傳福音的權柄。我雖是自由的，無人轄管，然而我甘心做了眾人的僕人，為要多得人。</a:t>
                      </a:r>
                      <a:endParaRPr lang="en-US" sz="24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2473890655"/>
                  </a:ext>
                </a:extLst>
              </a:tr>
            </a:tbl>
          </a:graphicData>
        </a:graphic>
      </p:graphicFrame>
      <p:sp>
        <p:nvSpPr>
          <p:cNvPr id="2" name="TextBox 1">
            <a:extLst>
              <a:ext uri="{FF2B5EF4-FFF2-40B4-BE49-F238E27FC236}">
                <a16:creationId xmlns:a16="http://schemas.microsoft.com/office/drawing/2014/main" id="{C17B3F96-4D62-4A3D-91E7-1A3725B950A0}"/>
              </a:ext>
            </a:extLst>
          </p:cNvPr>
          <p:cNvSpPr txBox="1"/>
          <p:nvPr/>
        </p:nvSpPr>
        <p:spPr>
          <a:xfrm>
            <a:off x="467843" y="3664744"/>
            <a:ext cx="7944870" cy="1667764"/>
          </a:xfrm>
          <a:prstGeom prst="rect">
            <a:avLst/>
          </a:prstGeom>
          <a:noFill/>
        </p:spPr>
        <p:txBody>
          <a:bodyPr wrap="square" rtlCol="0">
            <a:spAutoFit/>
          </a:bodyPr>
          <a:lstStyle/>
          <a:p>
            <a:pPr>
              <a:lnSpc>
                <a:spcPct val="150000"/>
              </a:lnSpc>
            </a:pPr>
            <a:r>
              <a:rPr lang="zh-TW" altLang="en-US" sz="2400" dirty="0">
                <a:latin typeface="SimHei" panose="02010609060101010101" pitchFamily="49" charset="-122"/>
                <a:ea typeface="SimHei" panose="02010609060101010101" pitchFamily="49" charset="-122"/>
              </a:rPr>
              <a:t>有人質疑保羅使徒的身分</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因為他沒有使用權柄</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 保羅為自己辯護並不是要哥林多教會供應他。</a:t>
            </a:r>
            <a:endParaRPr lang="en-US" altLang="zh-TW" sz="2400" dirty="0">
              <a:latin typeface="SimHei" panose="02010609060101010101" pitchFamily="49" charset="-122"/>
              <a:ea typeface="SimHei" panose="02010609060101010101" pitchFamily="49" charset="-122"/>
            </a:endParaRPr>
          </a:p>
          <a:p>
            <a:pPr>
              <a:lnSpc>
                <a:spcPct val="150000"/>
              </a:lnSpc>
            </a:pPr>
            <a:endParaRPr lang="en-US" sz="2400" dirty="0">
              <a:latin typeface="SimHei" panose="02010609060101010101" pitchFamily="49" charset="-122"/>
              <a:ea typeface="SimHei" panose="02010609060101010101" pitchFamily="49" charset="-122"/>
            </a:endParaRPr>
          </a:p>
        </p:txBody>
      </p:sp>
      <p:sp>
        <p:nvSpPr>
          <p:cNvPr id="6" name="TextBox 5">
            <a:extLst>
              <a:ext uri="{FF2B5EF4-FFF2-40B4-BE49-F238E27FC236}">
                <a16:creationId xmlns:a16="http://schemas.microsoft.com/office/drawing/2014/main" id="{2CE644BC-E466-4C66-B664-11D4FD2A6C26}"/>
              </a:ext>
            </a:extLst>
          </p:cNvPr>
          <p:cNvSpPr txBox="1"/>
          <p:nvPr/>
        </p:nvSpPr>
        <p:spPr>
          <a:xfrm>
            <a:off x="526012" y="745610"/>
            <a:ext cx="2497105" cy="91524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E6A13B0D-7BA4-44E8-87CB-42443C60440A}"/>
              </a:ext>
            </a:extLst>
          </p:cNvPr>
          <p:cNvSpPr txBox="1"/>
          <p:nvPr/>
        </p:nvSpPr>
        <p:spPr>
          <a:xfrm>
            <a:off x="3060246" y="775185"/>
            <a:ext cx="5343135" cy="91524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FDB8CA0E-9F8E-4207-A92D-8AADE34DE7B7}"/>
              </a:ext>
            </a:extLst>
          </p:cNvPr>
          <p:cNvSpPr txBox="1"/>
          <p:nvPr/>
        </p:nvSpPr>
        <p:spPr>
          <a:xfrm>
            <a:off x="526013" y="1697752"/>
            <a:ext cx="2497105" cy="1694345"/>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50C8A38-27F0-45FD-B31F-41D2B26E5319}"/>
              </a:ext>
            </a:extLst>
          </p:cNvPr>
          <p:cNvSpPr txBox="1"/>
          <p:nvPr/>
        </p:nvSpPr>
        <p:spPr>
          <a:xfrm>
            <a:off x="3060247" y="1734655"/>
            <a:ext cx="5352466" cy="165744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0759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5C91591-233A-4D72-ACB2-99951C567E03}"/>
              </a:ext>
            </a:extLst>
          </p:cNvPr>
          <p:cNvGraphicFramePr>
            <a:graphicFrameLocks noGrp="1"/>
          </p:cNvGraphicFramePr>
          <p:nvPr>
            <p:ph idx="1"/>
            <p:extLst>
              <p:ext uri="{D42A27DB-BD31-4B8C-83A1-F6EECF244321}">
                <p14:modId xmlns:p14="http://schemas.microsoft.com/office/powerpoint/2010/main" val="3902260226"/>
              </p:ext>
            </p:extLst>
          </p:nvPr>
        </p:nvGraphicFramePr>
        <p:xfrm>
          <a:off x="0" y="-1"/>
          <a:ext cx="9144000" cy="6858001"/>
        </p:xfrm>
        <a:graphic>
          <a:graphicData uri="http://schemas.openxmlformats.org/drawingml/2006/table">
            <a:tbl>
              <a:tblPr firstRow="1" bandRow="1">
                <a:tableStyleId>{5C22544A-7EE6-4342-B048-85BDC9FD1C3A}</a:tableStyleId>
              </a:tblPr>
              <a:tblGrid>
                <a:gridCol w="1903348">
                  <a:extLst>
                    <a:ext uri="{9D8B030D-6E8A-4147-A177-3AD203B41FA5}">
                      <a16:colId xmlns:a16="http://schemas.microsoft.com/office/drawing/2014/main" val="3212970940"/>
                    </a:ext>
                  </a:extLst>
                </a:gridCol>
                <a:gridCol w="7240652">
                  <a:extLst>
                    <a:ext uri="{9D8B030D-6E8A-4147-A177-3AD203B41FA5}">
                      <a16:colId xmlns:a16="http://schemas.microsoft.com/office/drawing/2014/main" val="531486726"/>
                    </a:ext>
                  </a:extLst>
                </a:gridCol>
              </a:tblGrid>
              <a:tr h="552570">
                <a:tc gridSpan="2">
                  <a:txBody>
                    <a:bodyPr/>
                    <a:lstStyle/>
                    <a:p>
                      <a:pPr algn="ctr"/>
                      <a:r>
                        <a:rPr lang="zh-TW" altLang="en-US" sz="2800" dirty="0">
                          <a:latin typeface="SimHei" panose="02010609060101010101" pitchFamily="49" charset="-122"/>
                          <a:ea typeface="SimHei" panose="02010609060101010101" pitchFamily="49" charset="-122"/>
                        </a:rPr>
                        <a:t>保羅傳道的態度</a:t>
                      </a:r>
                      <a:endParaRPr lang="en-US" sz="2800" dirty="0">
                        <a:latin typeface="SimHei" panose="02010609060101010101" pitchFamily="49" charset="-122"/>
                        <a:ea typeface="SimHei" panose="02010609060101010101" pitchFamily="49" charset="-122"/>
                      </a:endParaRPr>
                    </a:p>
                  </a:txBody>
                  <a:tcPr/>
                </a:tc>
                <a:tc hMerge="1">
                  <a:txBody>
                    <a:bodyPr/>
                    <a:lstStyle/>
                    <a:p>
                      <a:endParaRPr lang="en-US" dirty="0"/>
                    </a:p>
                  </a:txBody>
                  <a:tcPr/>
                </a:tc>
                <a:extLst>
                  <a:ext uri="{0D108BD9-81ED-4DB2-BD59-A6C34878D82A}">
                    <a16:rowId xmlns:a16="http://schemas.microsoft.com/office/drawing/2014/main" val="2787720256"/>
                  </a:ext>
                </a:extLst>
              </a:tr>
              <a:tr h="1105139">
                <a:tc>
                  <a:txBody>
                    <a:bodyPr/>
                    <a:lstStyle/>
                    <a:p>
                      <a:r>
                        <a:rPr lang="zh-TW" altLang="en-US" sz="2000" dirty="0">
                          <a:latin typeface="SimHei" panose="02010609060101010101" pitchFamily="49" charset="-122"/>
                          <a:ea typeface="SimHei" panose="02010609060101010101" pitchFamily="49" charset="-122"/>
                        </a:rPr>
                        <a:t>不傳就有禍了</a:t>
                      </a:r>
                      <a:endParaRPr lang="en-US" sz="20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我若甘心做這事，就有賞賜；若不甘心，責任卻已經託付我了</a:t>
                      </a:r>
                      <a:endParaRPr lang="en-US" sz="2000" dirty="0">
                        <a:latin typeface="SimHei" panose="02010609060101010101" pitchFamily="49" charset="-122"/>
                        <a:ea typeface="SimHei"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SimHei" panose="02010609060101010101" pitchFamily="49" charset="-122"/>
                          <a:ea typeface="SimHei" panose="02010609060101010101" pitchFamily="49" charset="-122"/>
                        </a:rPr>
                        <a:t>Compelled to preach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SimHei" panose="02010609060101010101" pitchFamily="49" charset="-122"/>
                          <a:ea typeface="SimHei" panose="02010609060101010101" pitchFamily="49" charset="-122"/>
                        </a:rPr>
                        <a:t>The trust committed to me</a:t>
                      </a:r>
                    </a:p>
                  </a:txBody>
                  <a:tcPr/>
                </a:tc>
                <a:extLst>
                  <a:ext uri="{0D108BD9-81ED-4DB2-BD59-A6C34878D82A}">
                    <a16:rowId xmlns:a16="http://schemas.microsoft.com/office/drawing/2014/main" val="1111841648"/>
                  </a:ext>
                </a:extLst>
              </a:tr>
              <a:tr h="44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甘心</a:t>
                      </a:r>
                      <a:endParaRPr lang="en-US" sz="20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我甘心做了眾人的僕人，為要多得人</a:t>
                      </a:r>
                      <a:endParaRPr lang="en-US" sz="20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692209295"/>
                  </a:ext>
                </a:extLst>
              </a:tr>
              <a:tr h="2099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向什麼人，就作什麼人</a:t>
                      </a:r>
                      <a:endParaRPr lang="en-US" sz="2000" dirty="0">
                        <a:latin typeface="SimHei" panose="02010609060101010101" pitchFamily="49" charset="-122"/>
                        <a:ea typeface="SimHei" panose="02010609060101010101" pitchFamily="49" charset="-122"/>
                      </a:endParaRPr>
                    </a:p>
                  </a:txBody>
                  <a:tcPr/>
                </a:tc>
                <a:tc>
                  <a:txBody>
                    <a:bodyPr/>
                    <a:lstStyle/>
                    <a:p>
                      <a:r>
                        <a:rPr lang="en-US" altLang="zh-TW" sz="2000" b="1" baseline="30000" dirty="0">
                          <a:latin typeface="SimHei" panose="02010609060101010101" pitchFamily="49" charset="-122"/>
                          <a:ea typeface="SimHei" panose="02010609060101010101" pitchFamily="49" charset="-122"/>
                        </a:rPr>
                        <a:t>20 </a:t>
                      </a:r>
                      <a:r>
                        <a:rPr lang="zh-TW" altLang="en-US" sz="2000" dirty="0">
                          <a:latin typeface="SimHei" panose="02010609060101010101" pitchFamily="49" charset="-122"/>
                          <a:ea typeface="SimHei" panose="02010609060101010101" pitchFamily="49" charset="-122"/>
                        </a:rPr>
                        <a:t>向</a:t>
                      </a:r>
                      <a:r>
                        <a:rPr lang="zh-TW" altLang="en-US" sz="2000" u="sng" dirty="0">
                          <a:latin typeface="SimHei" panose="02010609060101010101" pitchFamily="49" charset="-122"/>
                          <a:ea typeface="SimHei" panose="02010609060101010101" pitchFamily="49" charset="-122"/>
                        </a:rPr>
                        <a:t>猶太</a:t>
                      </a:r>
                      <a:r>
                        <a:rPr lang="zh-TW" altLang="en-US" sz="2000" dirty="0">
                          <a:latin typeface="SimHei" panose="02010609060101010101" pitchFamily="49" charset="-122"/>
                          <a:ea typeface="SimHei" panose="02010609060101010101" pitchFamily="49" charset="-122"/>
                        </a:rPr>
                        <a:t>人，我就做</a:t>
                      </a:r>
                      <a:r>
                        <a:rPr lang="zh-TW" altLang="en-US" sz="2000" u="sng" dirty="0">
                          <a:latin typeface="SimHei" panose="02010609060101010101" pitchFamily="49" charset="-122"/>
                          <a:ea typeface="SimHei" panose="02010609060101010101" pitchFamily="49" charset="-122"/>
                        </a:rPr>
                        <a:t>猶太</a:t>
                      </a:r>
                      <a:r>
                        <a:rPr lang="zh-TW" altLang="en-US" sz="2000" dirty="0">
                          <a:latin typeface="SimHei" panose="02010609060101010101" pitchFamily="49" charset="-122"/>
                          <a:ea typeface="SimHei" panose="02010609060101010101" pitchFamily="49" charset="-122"/>
                        </a:rPr>
                        <a:t>人，為要得</a:t>
                      </a:r>
                      <a:r>
                        <a:rPr lang="zh-TW" altLang="en-US" sz="2000" u="sng" dirty="0">
                          <a:latin typeface="SimHei" panose="02010609060101010101" pitchFamily="49" charset="-122"/>
                          <a:ea typeface="SimHei" panose="02010609060101010101" pitchFamily="49" charset="-122"/>
                        </a:rPr>
                        <a:t>猶太</a:t>
                      </a:r>
                      <a:r>
                        <a:rPr lang="zh-TW" altLang="en-US" sz="2000" dirty="0">
                          <a:latin typeface="SimHei" panose="02010609060101010101" pitchFamily="49" charset="-122"/>
                          <a:ea typeface="SimHei" panose="02010609060101010101" pitchFamily="49" charset="-122"/>
                        </a:rPr>
                        <a:t>人。向律法以下的人，我雖不在律法以下，還是做律法以下的人，為要得律法以下的人。 </a:t>
                      </a:r>
                      <a:r>
                        <a:rPr lang="en-US" altLang="zh-TW" sz="2000" b="1" baseline="30000" dirty="0">
                          <a:latin typeface="SimHei" panose="02010609060101010101" pitchFamily="49" charset="-122"/>
                          <a:ea typeface="SimHei" panose="02010609060101010101" pitchFamily="49" charset="-122"/>
                        </a:rPr>
                        <a:t>21 </a:t>
                      </a:r>
                      <a:r>
                        <a:rPr lang="zh-TW" altLang="en-US" sz="2000" dirty="0">
                          <a:latin typeface="SimHei" panose="02010609060101010101" pitchFamily="49" charset="-122"/>
                          <a:ea typeface="SimHei" panose="02010609060101010101" pitchFamily="49" charset="-122"/>
                        </a:rPr>
                        <a:t>向沒有律法的人，我就做沒有律法的人，為要得沒有律法的人；其實我在神面前不是沒有律法，在基督面前正在律法之下。 </a:t>
                      </a:r>
                      <a:r>
                        <a:rPr lang="en-US" altLang="zh-TW" sz="2000" b="1" baseline="30000" dirty="0">
                          <a:latin typeface="SimHei" panose="02010609060101010101" pitchFamily="49" charset="-122"/>
                          <a:ea typeface="SimHei" panose="02010609060101010101" pitchFamily="49" charset="-122"/>
                        </a:rPr>
                        <a:t>22 </a:t>
                      </a:r>
                      <a:r>
                        <a:rPr lang="zh-TW" altLang="en-US" sz="2000" dirty="0">
                          <a:latin typeface="SimHei" panose="02010609060101010101" pitchFamily="49" charset="-122"/>
                          <a:ea typeface="SimHei" panose="02010609060101010101" pitchFamily="49" charset="-122"/>
                        </a:rPr>
                        <a:t>向軟弱的人，我就做軟弱的人，為要得軟弱的人。向什麼樣的人，我就做什麼樣的人，無論如何總要救些人</a:t>
                      </a:r>
                      <a:endParaRPr lang="en-US" sz="20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2473890655"/>
                  </a:ext>
                </a:extLst>
              </a:tr>
              <a:tr h="773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凡事都為福音</a:t>
                      </a:r>
                      <a:endParaRPr lang="en-US" sz="2000" dirty="0">
                        <a:latin typeface="SimHei" panose="02010609060101010101" pitchFamily="49" charset="-122"/>
                        <a:ea typeface="SimHei" panose="02010609060101010101" pitchFamily="49" charset="-122"/>
                      </a:endParaRPr>
                    </a:p>
                  </a:txBody>
                  <a:tcPr/>
                </a:tc>
                <a:tc>
                  <a:txBody>
                    <a:bodyPr/>
                    <a:lstStyle/>
                    <a:p>
                      <a:r>
                        <a:rPr lang="en-US" altLang="zh-TW" sz="2000" b="1" baseline="30000" dirty="0">
                          <a:latin typeface="SimHei" panose="02010609060101010101" pitchFamily="49" charset="-122"/>
                          <a:ea typeface="SimHei" panose="02010609060101010101" pitchFamily="49" charset="-122"/>
                        </a:rPr>
                        <a:t>23 </a:t>
                      </a:r>
                      <a:r>
                        <a:rPr lang="zh-TW" altLang="en-US" sz="2000" dirty="0">
                          <a:latin typeface="SimHei" panose="02010609060101010101" pitchFamily="49" charset="-122"/>
                          <a:ea typeface="SimHei" panose="02010609060101010101" pitchFamily="49" charset="-122"/>
                        </a:rPr>
                        <a:t>凡我所行的，都是為福音的緣故，為要與人同得這福音的好處。</a:t>
                      </a:r>
                      <a:endParaRPr lang="en-US" sz="20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929270481"/>
                  </a:ext>
                </a:extLst>
              </a:tr>
              <a:tr h="1105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為得獎而節制</a:t>
                      </a:r>
                      <a:endParaRPr lang="en-US" sz="2000" dirty="0">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b="1" baseline="30000" dirty="0">
                          <a:latin typeface="SimHei" panose="02010609060101010101" pitchFamily="49" charset="-122"/>
                          <a:ea typeface="SimHei" panose="02010609060101010101" pitchFamily="49" charset="-122"/>
                        </a:rPr>
                        <a:t>24 </a:t>
                      </a:r>
                      <a:r>
                        <a:rPr lang="zh-TW" altLang="en-US" sz="2000" dirty="0">
                          <a:latin typeface="SimHei" panose="02010609060101010101" pitchFamily="49" charset="-122"/>
                          <a:ea typeface="SimHei" panose="02010609060101010101" pitchFamily="49" charset="-122"/>
                        </a:rPr>
                        <a:t>豈不知在場上賽跑的都跑，但得獎賞的只有一人？你們也當這樣跑，好叫你們得著獎賞。 </a:t>
                      </a:r>
                      <a:r>
                        <a:rPr lang="en-US" altLang="zh-TW" sz="2000" b="1" baseline="30000" dirty="0">
                          <a:latin typeface="SimHei" panose="02010609060101010101" pitchFamily="49" charset="-122"/>
                          <a:ea typeface="SimHei" panose="02010609060101010101" pitchFamily="49" charset="-122"/>
                        </a:rPr>
                        <a:t>25 </a:t>
                      </a:r>
                      <a:r>
                        <a:rPr lang="zh-TW" altLang="en-US" sz="2000" dirty="0">
                          <a:latin typeface="SimHei" panose="02010609060101010101" pitchFamily="49" charset="-122"/>
                          <a:ea typeface="SimHei" panose="02010609060101010101" pitchFamily="49" charset="-122"/>
                        </a:rPr>
                        <a:t>凡較力爭勝的，諸事都有節制。他們不過是要得能壞的冠冕，我們卻是要得不能壞的冠冕。 </a:t>
                      </a:r>
                    </a:p>
                  </a:txBody>
                  <a:tcPr/>
                </a:tc>
                <a:extLst>
                  <a:ext uri="{0D108BD9-81ED-4DB2-BD59-A6C34878D82A}">
                    <a16:rowId xmlns:a16="http://schemas.microsoft.com/office/drawing/2014/main" val="110325787"/>
                  </a:ext>
                </a:extLst>
              </a:tr>
              <a:tr h="773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SimHei" panose="02010609060101010101" pitchFamily="49" charset="-122"/>
                          <a:ea typeface="SimHei" panose="02010609060101010101" pitchFamily="49" charset="-122"/>
                        </a:rPr>
                        <a:t>為目標而奮鬥</a:t>
                      </a:r>
                      <a:endParaRPr lang="en-US" sz="2000" dirty="0">
                        <a:latin typeface="SimHei" panose="02010609060101010101" pitchFamily="49" charset="-122"/>
                        <a:ea typeface="SimHei" panose="02010609060101010101" pitchFamily="49" charset="-122"/>
                      </a:endParaRPr>
                    </a:p>
                  </a:txBody>
                  <a:tcPr/>
                </a:tc>
                <a:tc>
                  <a:txBody>
                    <a:bodyPr/>
                    <a:lstStyle/>
                    <a:p>
                      <a:r>
                        <a:rPr lang="en-US" altLang="zh-TW" sz="2000" b="1" baseline="30000" dirty="0">
                          <a:latin typeface="SimHei" panose="02010609060101010101" pitchFamily="49" charset="-122"/>
                          <a:ea typeface="SimHei" panose="02010609060101010101" pitchFamily="49" charset="-122"/>
                        </a:rPr>
                        <a:t>26 </a:t>
                      </a:r>
                      <a:r>
                        <a:rPr lang="zh-TW" altLang="en-US" sz="2000" dirty="0">
                          <a:latin typeface="SimHei" panose="02010609060101010101" pitchFamily="49" charset="-122"/>
                          <a:ea typeface="SimHei" panose="02010609060101010101" pitchFamily="49" charset="-122"/>
                        </a:rPr>
                        <a:t>所以，我奔跑不像無定向的，我鬥拳不像打空氣的。 </a:t>
                      </a:r>
                      <a:r>
                        <a:rPr lang="en-US" altLang="zh-TW" sz="2000" b="1" baseline="30000" dirty="0">
                          <a:latin typeface="SimHei" panose="02010609060101010101" pitchFamily="49" charset="-122"/>
                          <a:ea typeface="SimHei" panose="02010609060101010101" pitchFamily="49" charset="-122"/>
                        </a:rPr>
                        <a:t>27 </a:t>
                      </a:r>
                      <a:r>
                        <a:rPr lang="zh-TW" altLang="en-US" sz="2000" dirty="0">
                          <a:latin typeface="SimHei" panose="02010609060101010101" pitchFamily="49" charset="-122"/>
                          <a:ea typeface="SimHei" panose="02010609060101010101" pitchFamily="49" charset="-122"/>
                        </a:rPr>
                        <a:t>我是攻克己身，叫身服我，恐怕我傳福音給別人，自己反被棄絕了。</a:t>
                      </a:r>
                      <a:endParaRPr lang="en-US" sz="200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452485005"/>
                  </a:ext>
                </a:extLst>
              </a:tr>
            </a:tbl>
          </a:graphicData>
        </a:graphic>
      </p:graphicFrame>
      <p:sp>
        <p:nvSpPr>
          <p:cNvPr id="6" name="TextBox 5">
            <a:extLst>
              <a:ext uri="{FF2B5EF4-FFF2-40B4-BE49-F238E27FC236}">
                <a16:creationId xmlns:a16="http://schemas.microsoft.com/office/drawing/2014/main" id="{5BF78AA7-86AD-4AA3-B786-8E4D30D7E116}"/>
              </a:ext>
            </a:extLst>
          </p:cNvPr>
          <p:cNvSpPr txBox="1"/>
          <p:nvPr/>
        </p:nvSpPr>
        <p:spPr>
          <a:xfrm>
            <a:off x="0" y="541175"/>
            <a:ext cx="1884784" cy="1114170"/>
          </a:xfrm>
          <a:prstGeom prst="rect">
            <a:avLst/>
          </a:prstGeom>
          <a:solidFill>
            <a:schemeClr val="bg1"/>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BAFAFDE7-9185-4FF6-8277-4955623A7157}"/>
              </a:ext>
            </a:extLst>
          </p:cNvPr>
          <p:cNvSpPr txBox="1"/>
          <p:nvPr/>
        </p:nvSpPr>
        <p:spPr>
          <a:xfrm>
            <a:off x="1884783" y="541175"/>
            <a:ext cx="7249885" cy="1114170"/>
          </a:xfrm>
          <a:prstGeom prst="rect">
            <a:avLst/>
          </a:prstGeom>
          <a:solidFill>
            <a:schemeClr val="bg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8310E518-83FE-4502-B10F-722DE1D1EDCE}"/>
              </a:ext>
            </a:extLst>
          </p:cNvPr>
          <p:cNvSpPr txBox="1"/>
          <p:nvPr/>
        </p:nvSpPr>
        <p:spPr>
          <a:xfrm>
            <a:off x="0" y="1655346"/>
            <a:ext cx="1884783" cy="462704"/>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A21C1CCF-2C8F-4B75-89A9-AB319DE9A65E}"/>
              </a:ext>
            </a:extLst>
          </p:cNvPr>
          <p:cNvSpPr txBox="1"/>
          <p:nvPr/>
        </p:nvSpPr>
        <p:spPr>
          <a:xfrm>
            <a:off x="1884782" y="1655345"/>
            <a:ext cx="7249884" cy="462705"/>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341178DD-A543-4E4C-AA32-9D009899197B}"/>
              </a:ext>
            </a:extLst>
          </p:cNvPr>
          <p:cNvSpPr txBox="1"/>
          <p:nvPr/>
        </p:nvSpPr>
        <p:spPr>
          <a:xfrm>
            <a:off x="1" y="2118052"/>
            <a:ext cx="1884780" cy="2080724"/>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F2A89DB2-266F-495E-9CBB-45D2A2E15A65}"/>
              </a:ext>
            </a:extLst>
          </p:cNvPr>
          <p:cNvSpPr txBox="1"/>
          <p:nvPr/>
        </p:nvSpPr>
        <p:spPr>
          <a:xfrm>
            <a:off x="1884782" y="2118051"/>
            <a:ext cx="7259218" cy="2080724"/>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9E3C3D54-44AC-45B5-8893-3571C3871395}"/>
              </a:ext>
            </a:extLst>
          </p:cNvPr>
          <p:cNvSpPr txBox="1"/>
          <p:nvPr/>
        </p:nvSpPr>
        <p:spPr>
          <a:xfrm>
            <a:off x="1" y="4198777"/>
            <a:ext cx="1884780" cy="783770"/>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B0AC08E7-C4CA-42E4-952C-6C2F80A4B857}"/>
              </a:ext>
            </a:extLst>
          </p:cNvPr>
          <p:cNvSpPr txBox="1"/>
          <p:nvPr/>
        </p:nvSpPr>
        <p:spPr>
          <a:xfrm>
            <a:off x="1884782" y="4198775"/>
            <a:ext cx="7249884" cy="783771"/>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FC473B63-3DC6-4751-BEF0-9DA0704F887A}"/>
              </a:ext>
            </a:extLst>
          </p:cNvPr>
          <p:cNvSpPr txBox="1"/>
          <p:nvPr/>
        </p:nvSpPr>
        <p:spPr>
          <a:xfrm>
            <a:off x="1" y="4982548"/>
            <a:ext cx="1875447" cy="1138334"/>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972C988B-19EE-4BC5-82F3-F662AC9BD7D0}"/>
              </a:ext>
            </a:extLst>
          </p:cNvPr>
          <p:cNvSpPr txBox="1"/>
          <p:nvPr/>
        </p:nvSpPr>
        <p:spPr>
          <a:xfrm>
            <a:off x="1884782" y="4982546"/>
            <a:ext cx="7259218" cy="1138334"/>
          </a:xfrm>
          <a:prstGeom prst="rect">
            <a:avLst/>
          </a:prstGeom>
          <a:solidFill>
            <a:schemeClr val="bg1"/>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55E4F7BA-029B-4616-AAB5-836D7F2F57E9}"/>
              </a:ext>
            </a:extLst>
          </p:cNvPr>
          <p:cNvSpPr txBox="1"/>
          <p:nvPr/>
        </p:nvSpPr>
        <p:spPr>
          <a:xfrm>
            <a:off x="2" y="6120880"/>
            <a:ext cx="1875446" cy="737122"/>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BD47D040-F971-42C7-A94E-E6E37BEF8227}"/>
              </a:ext>
            </a:extLst>
          </p:cNvPr>
          <p:cNvSpPr txBox="1"/>
          <p:nvPr/>
        </p:nvSpPr>
        <p:spPr>
          <a:xfrm>
            <a:off x="1884782" y="6120878"/>
            <a:ext cx="7249884" cy="73712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550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ppt_x"/>
                                          </p:val>
                                        </p:tav>
                                      </p:tavLst>
                                    </p:anim>
                                    <p:anim calcmode="lin" valueType="num">
                                      <p:cBhvr additive="base">
                                        <p:cTn id="17" dur="500"/>
                                        <p:tgtEl>
                                          <p:spTgt spid="8"/>
                                        </p:tgtEl>
                                        <p:attrNameLst>
                                          <p:attrName>ppt_y</p:attrName>
                                        </p:attrNameLst>
                                      </p:cBhvr>
                                      <p:tavLst>
                                        <p:tav tm="0">
                                          <p:val>
                                            <p:strVal val="ppt_y"/>
                                          </p:val>
                                        </p:tav>
                                        <p:tav tm="100000">
                                          <p:val>
                                            <p:strVal val="1+ppt_h/2"/>
                                          </p:val>
                                        </p:tav>
                                      </p:tavLst>
                                    </p:anim>
                                    <p:set>
                                      <p:cBhvr>
                                        <p:cTn id="18" dur="1" fill="hold">
                                          <p:stCondLst>
                                            <p:cond delay="499"/>
                                          </p:stCondLst>
                                        </p:cTn>
                                        <p:tgtEl>
                                          <p:spTgt spid="8"/>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0"/>
                                        </p:tgtEl>
                                        <p:attrNameLst>
                                          <p:attrName>ppt_x</p:attrName>
                                        </p:attrNameLst>
                                      </p:cBhvr>
                                      <p:tavLst>
                                        <p:tav tm="0">
                                          <p:val>
                                            <p:strVal val="ppt_x"/>
                                          </p:val>
                                        </p:tav>
                                        <p:tav tm="100000">
                                          <p:val>
                                            <p:strVal val="ppt_x"/>
                                          </p:val>
                                        </p:tav>
                                      </p:tavLst>
                                    </p:anim>
                                    <p:anim calcmode="lin" valueType="num">
                                      <p:cBhvr additive="base">
                                        <p:cTn id="27" dur="500"/>
                                        <p:tgtEl>
                                          <p:spTgt spid="10"/>
                                        </p:tgtEl>
                                        <p:attrNameLst>
                                          <p:attrName>ppt_y</p:attrName>
                                        </p:attrNameLst>
                                      </p:cBhvr>
                                      <p:tavLst>
                                        <p:tav tm="0">
                                          <p:val>
                                            <p:strVal val="ppt_y"/>
                                          </p:val>
                                        </p:tav>
                                        <p:tav tm="100000">
                                          <p:val>
                                            <p:strVal val="1+ppt_h/2"/>
                                          </p:val>
                                        </p:tav>
                                      </p:tavLst>
                                    </p:anim>
                                    <p:set>
                                      <p:cBhvr>
                                        <p:cTn id="28" dur="1" fill="hold">
                                          <p:stCondLst>
                                            <p:cond delay="499"/>
                                          </p:stCondLst>
                                        </p:cTn>
                                        <p:tgtEl>
                                          <p:spTgt spid="10"/>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par>
                                <p:cTn id="49" presetID="2" presetClass="exit" presetSubtype="4" fill="hold" grpId="0" nodeType="with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0" nodeType="clickEffect">
                                  <p:stCondLst>
                                    <p:cond delay="0"/>
                                  </p:stCondLst>
                                  <p:childTnLst>
                                    <p:anim calcmode="lin" valueType="num">
                                      <p:cBhvr additive="base">
                                        <p:cTn id="56" dur="500"/>
                                        <p:tgtEl>
                                          <p:spTgt spid="16"/>
                                        </p:tgtEl>
                                        <p:attrNameLst>
                                          <p:attrName>ppt_x</p:attrName>
                                        </p:attrNameLst>
                                      </p:cBhvr>
                                      <p:tavLst>
                                        <p:tav tm="0">
                                          <p:val>
                                            <p:strVal val="ppt_x"/>
                                          </p:val>
                                        </p:tav>
                                        <p:tav tm="100000">
                                          <p:val>
                                            <p:strVal val="ppt_x"/>
                                          </p:val>
                                        </p:tav>
                                      </p:tavLst>
                                    </p:anim>
                                    <p:anim calcmode="lin" valueType="num">
                                      <p:cBhvr additive="base">
                                        <p:cTn id="57" dur="500"/>
                                        <p:tgtEl>
                                          <p:spTgt spid="16"/>
                                        </p:tgtEl>
                                        <p:attrNameLst>
                                          <p:attrName>ppt_y</p:attrName>
                                        </p:attrNameLst>
                                      </p:cBhvr>
                                      <p:tavLst>
                                        <p:tav tm="0">
                                          <p:val>
                                            <p:strVal val="ppt_y"/>
                                          </p:val>
                                        </p:tav>
                                        <p:tav tm="100000">
                                          <p:val>
                                            <p:strVal val="1+ppt_h/2"/>
                                          </p:val>
                                        </p:tav>
                                      </p:tavLst>
                                    </p:anim>
                                    <p:set>
                                      <p:cBhvr>
                                        <p:cTn id="58" dur="1" fill="hold">
                                          <p:stCondLst>
                                            <p:cond delay="499"/>
                                          </p:stCondLst>
                                        </p:cTn>
                                        <p:tgtEl>
                                          <p:spTgt spid="16"/>
                                        </p:tgtEl>
                                        <p:attrNameLst>
                                          <p:attrName>style.visibility</p:attrName>
                                        </p:attrNameLst>
                                      </p:cBhvr>
                                      <p:to>
                                        <p:strVal val="hidden"/>
                                      </p:to>
                                    </p:set>
                                  </p:childTnLst>
                                </p:cTn>
                              </p:par>
                              <p:par>
                                <p:cTn id="59" presetID="2" presetClass="exit" presetSubtype="4" fill="hold" grpId="0" nodeType="withEffect">
                                  <p:stCondLst>
                                    <p:cond delay="0"/>
                                  </p:stCondLst>
                                  <p:childTnLst>
                                    <p:anim calcmode="lin" valueType="num">
                                      <p:cBhvr additive="base">
                                        <p:cTn id="60" dur="500"/>
                                        <p:tgtEl>
                                          <p:spTgt spid="17"/>
                                        </p:tgtEl>
                                        <p:attrNameLst>
                                          <p:attrName>ppt_x</p:attrName>
                                        </p:attrNameLst>
                                      </p:cBhvr>
                                      <p:tavLst>
                                        <p:tav tm="0">
                                          <p:val>
                                            <p:strVal val="ppt_x"/>
                                          </p:val>
                                        </p:tav>
                                        <p:tav tm="100000">
                                          <p:val>
                                            <p:strVal val="ppt_x"/>
                                          </p:val>
                                        </p:tav>
                                      </p:tavLst>
                                    </p:anim>
                                    <p:anim calcmode="lin" valueType="num">
                                      <p:cBhvr additive="base">
                                        <p:cTn id="61" dur="500"/>
                                        <p:tgtEl>
                                          <p:spTgt spid="17"/>
                                        </p:tgtEl>
                                        <p:attrNameLst>
                                          <p:attrName>ppt_y</p:attrName>
                                        </p:attrNameLst>
                                      </p:cBhvr>
                                      <p:tavLst>
                                        <p:tav tm="0">
                                          <p:val>
                                            <p:strVal val="ppt_y"/>
                                          </p:val>
                                        </p:tav>
                                        <p:tav tm="100000">
                                          <p:val>
                                            <p:strVal val="1+ppt_h/2"/>
                                          </p:val>
                                        </p:tav>
                                      </p:tavLst>
                                    </p:anim>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ssons from 1 Corinthians: Unity In the Church | WMBC">
            <a:extLst>
              <a:ext uri="{FF2B5EF4-FFF2-40B4-BE49-F238E27FC236}">
                <a16:creationId xmlns:a16="http://schemas.microsoft.com/office/drawing/2014/main" id="{8B5EC717-B991-41F2-8B9A-40FE41649010}"/>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697FAC-871F-4048-89D5-7044240C2CB9}"/>
              </a:ext>
            </a:extLst>
          </p:cNvPr>
          <p:cNvSpPr>
            <a:spLocks noGrp="1"/>
          </p:cNvSpPr>
          <p:nvPr>
            <p:ph type="title"/>
          </p:nvPr>
        </p:nvSpPr>
        <p:spPr>
          <a:xfrm>
            <a:off x="628650" y="18255"/>
            <a:ext cx="7886700" cy="1325563"/>
          </a:xfrm>
        </p:spPr>
        <p:txBody>
          <a:bodyPr>
            <a:normAutofit/>
          </a:bodyPr>
          <a:lstStyle/>
          <a:p>
            <a:r>
              <a:rPr lang="zh-TW" altLang="en-US" sz="4000" u="sng" dirty="0">
                <a:latin typeface="SimHei" panose="02010609060101010101" pitchFamily="49" charset="-122"/>
                <a:ea typeface="SimHei" panose="02010609060101010101" pitchFamily="49" charset="-122"/>
              </a:rPr>
              <a:t>總結</a:t>
            </a:r>
            <a:r>
              <a:rPr lang="zh-TW" altLang="en-US" sz="4000" dirty="0">
                <a:latin typeface="SimHei" panose="02010609060101010101" pitchFamily="49" charset="-122"/>
                <a:ea typeface="SimHei" panose="02010609060101010101" pitchFamily="49" charset="-122"/>
              </a:rPr>
              <a:t>：</a:t>
            </a:r>
            <a:endParaRPr lang="en-US" sz="4000" dirty="0">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56DECC56-3D8D-4A6E-B98D-449004FACB49}"/>
              </a:ext>
            </a:extLst>
          </p:cNvPr>
          <p:cNvSpPr>
            <a:spLocks noGrp="1"/>
          </p:cNvSpPr>
          <p:nvPr>
            <p:ph idx="1"/>
          </p:nvPr>
        </p:nvSpPr>
        <p:spPr>
          <a:xfrm>
            <a:off x="628650" y="1497013"/>
            <a:ext cx="7886700" cy="4351338"/>
          </a:xfrm>
        </p:spPr>
        <p:txBody>
          <a:bodyPr>
            <a:normAutofit/>
          </a:bodyPr>
          <a:lstStyle/>
          <a:p>
            <a:pPr marL="0" indent="0">
              <a:buNone/>
            </a:pP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知識要用愛心來平衡</a:t>
            </a:r>
            <a:r>
              <a:rPr lang="en-US" dirty="0">
                <a:latin typeface="SimHei" panose="02010609060101010101" pitchFamily="49" charset="-122"/>
                <a:ea typeface="SimHei" panose="02010609060101010101" pitchFamily="49" charset="-122"/>
              </a:rPr>
              <a:t> (8</a:t>
            </a:r>
            <a:r>
              <a:rPr lang="zh-TW" altLang="en-US" dirty="0">
                <a:latin typeface="SimHei" panose="02010609060101010101" pitchFamily="49" charset="-122"/>
                <a:ea typeface="SimHei" panose="02010609060101010101" pitchFamily="49" charset="-122"/>
              </a:rPr>
              <a:t>章</a:t>
            </a:r>
            <a:r>
              <a:rPr lang="en-US" dirty="0">
                <a:latin typeface="SimHei" panose="02010609060101010101" pitchFamily="49" charset="-122"/>
                <a:ea typeface="SimHei" panose="02010609060101010101" pitchFamily="49" charset="-122"/>
              </a:rPr>
              <a:t>)</a:t>
            </a:r>
          </a:p>
          <a:p>
            <a:pPr marL="0" indent="0">
              <a:buNone/>
            </a:pPr>
            <a:r>
              <a:rPr lang="en-US" dirty="0">
                <a:latin typeface="SimHei" panose="02010609060101010101" pitchFamily="49" charset="-122"/>
                <a:ea typeface="SimHei" panose="02010609060101010101" pitchFamily="49" charset="-122"/>
              </a:rPr>
              <a:t> </a:t>
            </a:r>
          </a:p>
          <a:p>
            <a:pPr marL="0" indent="0">
              <a:buNone/>
            </a:pPr>
            <a:r>
              <a:rPr lang="en-US" dirty="0">
                <a:latin typeface="SimHei" panose="02010609060101010101" pitchFamily="49" charset="-122"/>
                <a:ea typeface="SimHei" panose="02010609060101010101" pitchFamily="49" charset="-122"/>
              </a:rPr>
              <a:t>2.</a:t>
            </a:r>
            <a:r>
              <a:rPr lang="zh-TW" altLang="en-US" dirty="0">
                <a:latin typeface="SimHei" panose="02010609060101010101" pitchFamily="49" charset="-122"/>
                <a:ea typeface="SimHei" panose="02010609060101010101" pitchFamily="49" charset="-122"/>
              </a:rPr>
              <a:t>權柄要用紀律來平衡</a:t>
            </a:r>
            <a:r>
              <a:rPr lang="en-US" dirty="0">
                <a:latin typeface="SimHei" panose="02010609060101010101" pitchFamily="49" charset="-122"/>
                <a:ea typeface="SimHei" panose="02010609060101010101" pitchFamily="49" charset="-122"/>
              </a:rPr>
              <a:t> (9</a:t>
            </a:r>
            <a:r>
              <a:rPr lang="zh-TW" altLang="en-US" dirty="0">
                <a:latin typeface="SimHei" panose="02010609060101010101" pitchFamily="49" charset="-122"/>
                <a:ea typeface="SimHei" panose="02010609060101010101" pitchFamily="49" charset="-122"/>
              </a:rPr>
              <a:t>章</a:t>
            </a:r>
            <a:r>
              <a:rPr lang="en-US" dirty="0">
                <a:latin typeface="SimHei" panose="02010609060101010101" pitchFamily="49" charset="-122"/>
                <a:ea typeface="SimHei" panose="02010609060101010101" pitchFamily="49" charset="-122"/>
              </a:rPr>
              <a:t>)</a:t>
            </a:r>
          </a:p>
          <a:p>
            <a:pPr marL="0" indent="0">
              <a:buNone/>
            </a:pPr>
            <a:r>
              <a:rPr lang="en-US" dirty="0">
                <a:latin typeface="SimHei" panose="02010609060101010101" pitchFamily="49" charset="-122"/>
                <a:ea typeface="SimHei" panose="02010609060101010101" pitchFamily="49" charset="-122"/>
              </a:rPr>
              <a:t>  </a:t>
            </a:r>
          </a:p>
          <a:p>
            <a:pPr marL="0" indent="0">
              <a:buNone/>
            </a:pP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692941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98140298-CB03-4495-B82C-9118C324A72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p:txBody>
          <a:bodyPr>
            <a:normAutofit/>
          </a:bodyPr>
          <a:lstStyle/>
          <a:p>
            <a:r>
              <a:rPr lang="zh-TW" altLang="en-US" sz="4000" dirty="0">
                <a:latin typeface="SimHei" panose="02010609060101010101" pitchFamily="49" charset="-122"/>
                <a:ea typeface="SimHei" panose="02010609060101010101" pitchFamily="49" charset="-122"/>
              </a:rPr>
              <a:t>一</a:t>
            </a:r>
            <a:r>
              <a:rPr lang="en-US" sz="4000" dirty="0">
                <a:latin typeface="SimHei" panose="02010609060101010101" pitchFamily="49" charset="-122"/>
                <a:ea typeface="SimHei" panose="02010609060101010101" pitchFamily="49" charset="-122"/>
              </a:rPr>
              <a:t>.</a:t>
            </a:r>
            <a:r>
              <a:rPr lang="zh-TW" altLang="en-US" sz="4000" u="sng" dirty="0">
                <a:latin typeface="SimHei" panose="02010609060101010101" pitchFamily="49" charset="-122"/>
                <a:ea typeface="SimHei" panose="02010609060101010101" pitchFamily="49" charset="-122"/>
              </a:rPr>
              <a:t>祭物的問題</a:t>
            </a:r>
            <a:r>
              <a:rPr lang="en-US" sz="4000" dirty="0">
                <a:latin typeface="SimHei" panose="02010609060101010101" pitchFamily="49" charset="-122"/>
                <a:ea typeface="SimHei" panose="02010609060101010101" pitchFamily="49" charset="-122"/>
              </a:rPr>
              <a:t> (8:1-13)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0" y="1778972"/>
            <a:ext cx="7886700" cy="4351338"/>
          </a:xfrm>
        </p:spPr>
        <p:txBody>
          <a:bodyPr>
            <a:normAutofit/>
          </a:bodyPr>
          <a:lstStyle/>
          <a:p>
            <a:pPr marL="0" indent="0">
              <a:lnSpc>
                <a:spcPct val="150000"/>
              </a:lnSpc>
              <a:buNone/>
            </a:pPr>
            <a:r>
              <a:rPr lang="en-US" sz="3600" dirty="0">
                <a:latin typeface="SimHei" panose="02010609060101010101" pitchFamily="49" charset="-122"/>
                <a:ea typeface="SimHei" panose="02010609060101010101" pitchFamily="49" charset="-122"/>
              </a:rPr>
              <a:t>A. </a:t>
            </a:r>
            <a:r>
              <a:rPr lang="zh-TW" altLang="en-US" sz="3600" dirty="0">
                <a:latin typeface="SimHei" panose="02010609060101010101" pitchFamily="49" charset="-122"/>
                <a:ea typeface="SimHei" panose="02010609060101010101" pitchFamily="49" charset="-122"/>
              </a:rPr>
              <a:t>知識</a:t>
            </a:r>
            <a:endParaRPr lang="en-US" sz="3600" dirty="0">
              <a:latin typeface="SimHei" panose="02010609060101010101" pitchFamily="49" charset="-122"/>
              <a:ea typeface="SimHei" panose="02010609060101010101" pitchFamily="49" charset="-122"/>
            </a:endParaRPr>
          </a:p>
          <a:p>
            <a:pPr marL="971550" lvl="1" indent="-514350">
              <a:lnSpc>
                <a:spcPct val="150000"/>
              </a:lnSpc>
              <a:buAutoNum type="arabicPeriod"/>
            </a:pPr>
            <a:r>
              <a:rPr lang="zh-TW" altLang="en-US" sz="2800" dirty="0">
                <a:latin typeface="SimHei" panose="02010609060101010101" pitchFamily="49" charset="-122"/>
                <a:ea typeface="SimHei" panose="02010609060101010101" pitchFamily="49" charset="-122"/>
              </a:rPr>
              <a:t>知識叫人自大</a:t>
            </a:r>
            <a:endParaRPr lang="en-US" altLang="zh-TW" sz="2800" dirty="0">
              <a:latin typeface="SimHei" panose="02010609060101010101" pitchFamily="49" charset="-122"/>
              <a:ea typeface="SimHei" panose="02010609060101010101" pitchFamily="49" charset="-122"/>
            </a:endParaRPr>
          </a:p>
          <a:p>
            <a:pPr marL="969963" lvl="1" indent="-512763">
              <a:lnSpc>
                <a:spcPct val="150000"/>
              </a:lnSpc>
              <a:buFont typeface="Wingdings" panose="05000000000000000000" pitchFamily="2" charset="2"/>
              <a:buChar char="v"/>
            </a:pPr>
            <a:r>
              <a:rPr lang="zh-TW" altLang="en-US" sz="2800" dirty="0">
                <a:latin typeface="SimHei" panose="02010609060101010101" pitchFamily="49" charset="-122"/>
                <a:ea typeface="SimHei" panose="02010609060101010101" pitchFamily="49" charset="-122"/>
              </a:rPr>
              <a:t>看不起別人</a:t>
            </a:r>
            <a:endParaRPr lang="en-US" altLang="zh-TW" sz="2800" dirty="0">
              <a:latin typeface="SimHei" panose="02010609060101010101" pitchFamily="49" charset="-122"/>
              <a:ea typeface="SimHei" panose="02010609060101010101" pitchFamily="49" charset="-122"/>
            </a:endParaRPr>
          </a:p>
          <a:p>
            <a:pPr marL="969963" lvl="1" indent="-512763">
              <a:lnSpc>
                <a:spcPct val="150000"/>
              </a:lnSpc>
              <a:buFont typeface="Wingdings" panose="05000000000000000000" pitchFamily="2" charset="2"/>
              <a:buChar char="v"/>
            </a:pPr>
            <a:r>
              <a:rPr lang="zh-TW" altLang="en-US" sz="2800" dirty="0">
                <a:latin typeface="SimHei" panose="02010609060101010101" pitchFamily="49" charset="-122"/>
                <a:ea typeface="SimHei" panose="02010609060101010101" pitchFamily="49" charset="-122"/>
              </a:rPr>
              <a:t>遠離神</a:t>
            </a:r>
            <a:endParaRPr lang="en-US" altLang="zh-TW" sz="2800" dirty="0">
              <a:latin typeface="SimHei" panose="02010609060101010101" pitchFamily="49" charset="-122"/>
              <a:ea typeface="SimHei" panose="02010609060101010101" pitchFamily="49" charset="-122"/>
            </a:endParaRP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102481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3698004-338B-469A-BD55-8C6BB8FCFCA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27" r="1206"/>
          <a:stretch/>
        </p:blipFill>
        <p:spPr bwMode="auto">
          <a:xfrm>
            <a:off x="6159"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68C6A44-F7E5-4CB0-8741-07BF0A08889E}"/>
              </a:ext>
            </a:extLst>
          </p:cNvPr>
          <p:cNvSpPr>
            <a:spLocks noGrp="1"/>
          </p:cNvSpPr>
          <p:nvPr>
            <p:ph type="title"/>
          </p:nvPr>
        </p:nvSpPr>
        <p:spPr>
          <a:xfrm>
            <a:off x="392905" y="5317240"/>
            <a:ext cx="8424523" cy="1270172"/>
          </a:xfrm>
        </p:spPr>
        <p:txBody>
          <a:bodyPr vert="horz" lIns="91440" tIns="45720" rIns="91440" bIns="45720" rtlCol="0" anchor="ctr">
            <a:normAutofit/>
          </a:bodyPr>
          <a:lstStyle/>
          <a:p>
            <a:pPr algn="ctr">
              <a:lnSpc>
                <a:spcPct val="100000"/>
              </a:lnSpc>
            </a:pPr>
            <a:r>
              <a:rPr lang="zh-TW" altLang="en-US" sz="3200" b="1" dirty="0">
                <a:solidFill>
                  <a:schemeClr val="bg1"/>
                </a:solidFill>
                <a:latin typeface="SimHei" panose="02010609060101010101" pitchFamily="49" charset="-122"/>
                <a:ea typeface="SimHei" panose="02010609060101010101" pitchFamily="49" charset="-122"/>
              </a:rPr>
              <a:t>古代的巴別塔</a:t>
            </a:r>
            <a:br>
              <a:rPr lang="en-US" altLang="zh-TW" sz="3200" b="1" dirty="0">
                <a:solidFill>
                  <a:schemeClr val="bg1"/>
                </a:solidFill>
                <a:latin typeface="SimHei" panose="02010609060101010101" pitchFamily="49" charset="-122"/>
                <a:ea typeface="SimHei" panose="02010609060101010101" pitchFamily="49" charset="-122"/>
              </a:rPr>
            </a:br>
            <a:r>
              <a:rPr lang="zh-TW" altLang="en-US" sz="3200" b="1" dirty="0">
                <a:solidFill>
                  <a:schemeClr val="bg1"/>
                </a:solidFill>
                <a:latin typeface="SimHei" panose="02010609060101010101" pitchFamily="49" charset="-122"/>
                <a:ea typeface="SimHei" panose="02010609060101010101" pitchFamily="49" charset="-122"/>
              </a:rPr>
              <a:t>示拿地</a:t>
            </a:r>
            <a:endParaRPr lang="en-US" sz="3200" b="1" dirty="0">
              <a:solidFill>
                <a:schemeClr val="bg1"/>
              </a:solidFill>
              <a:latin typeface="SimHei" panose="02010609060101010101" pitchFamily="49" charset="-122"/>
              <a:ea typeface="SimHei" panose="02010609060101010101" pitchFamily="49" charset="-122"/>
            </a:endParaRPr>
          </a:p>
        </p:txBody>
      </p:sp>
      <p:sp>
        <p:nvSpPr>
          <p:cNvPr id="5" name="Rectangle 4">
            <a:extLst>
              <a:ext uri="{FF2B5EF4-FFF2-40B4-BE49-F238E27FC236}">
                <a16:creationId xmlns:a16="http://schemas.microsoft.com/office/drawing/2014/main" id="{03D4383A-85AF-4572-ADF3-FB9BAA4CF6B3}"/>
              </a:ext>
            </a:extLst>
          </p:cNvPr>
          <p:cNvSpPr/>
          <p:nvPr/>
        </p:nvSpPr>
        <p:spPr>
          <a:xfrm>
            <a:off x="-12298" y="-5730"/>
            <a:ext cx="9150139" cy="2124171"/>
          </a:xfrm>
          <a:prstGeom prst="rect">
            <a:avLst/>
          </a:prstGeom>
          <a:solidFill>
            <a:srgbClr val="FFFF00"/>
          </a:solidFill>
        </p:spPr>
        <p:txBody>
          <a:bodyPr wrap="square">
            <a:spAutoFit/>
          </a:bodyPr>
          <a:lstStyle/>
          <a:p>
            <a:pPr>
              <a:lnSpc>
                <a:spcPct val="120000"/>
              </a:lnSpc>
            </a:pPr>
            <a:r>
              <a:rPr lang="zh-TW" altLang="en-US" sz="2800" dirty="0"/>
              <a:t>「來吧！我們要</a:t>
            </a:r>
            <a:r>
              <a:rPr lang="zh-TW" altLang="en-US" sz="2800" dirty="0">
                <a:solidFill>
                  <a:srgbClr val="00B0F0"/>
                </a:solidFill>
              </a:rPr>
              <a:t>做磚，把磚燒透了</a:t>
            </a:r>
            <a:r>
              <a:rPr lang="zh-TW" altLang="en-US" sz="2800" dirty="0"/>
              <a:t>。」他們就拿磚當石頭，又拿</a:t>
            </a:r>
            <a:r>
              <a:rPr lang="zh-TW" altLang="en-US" sz="2800" dirty="0">
                <a:solidFill>
                  <a:srgbClr val="00B0F0"/>
                </a:solidFill>
              </a:rPr>
              <a:t>石漆當灰泥</a:t>
            </a:r>
            <a:r>
              <a:rPr lang="zh-TW" altLang="en-US" sz="2800" dirty="0"/>
              <a:t>。 他們說：「來吧！我們要建造一座城和一座塔，塔頂通天，</a:t>
            </a:r>
            <a:r>
              <a:rPr lang="zh-TW" altLang="en-US" sz="2800" b="1" dirty="0">
                <a:solidFill>
                  <a:srgbClr val="FF0000"/>
                </a:solidFill>
              </a:rPr>
              <a:t>為要傳揚我們的名</a:t>
            </a:r>
            <a:r>
              <a:rPr lang="zh-TW" altLang="en-US" sz="2800" dirty="0"/>
              <a:t>，免得我們分散在全地上。」　　創</a:t>
            </a:r>
            <a:r>
              <a:rPr lang="zh-TW" altLang="en-US" sz="2000" dirty="0"/>
              <a:t>１１：３－４</a:t>
            </a:r>
            <a:endParaRPr lang="en-US" sz="2800" dirty="0"/>
          </a:p>
        </p:txBody>
      </p:sp>
      <p:sp>
        <p:nvSpPr>
          <p:cNvPr id="6" name="Rectangle 5">
            <a:extLst>
              <a:ext uri="{FF2B5EF4-FFF2-40B4-BE49-F238E27FC236}">
                <a16:creationId xmlns:a16="http://schemas.microsoft.com/office/drawing/2014/main" id="{910645F3-DA3C-444D-B130-B46DCFAD684A}"/>
              </a:ext>
            </a:extLst>
          </p:cNvPr>
          <p:cNvSpPr/>
          <p:nvPr/>
        </p:nvSpPr>
        <p:spPr>
          <a:xfrm>
            <a:off x="2623778" y="2625434"/>
            <a:ext cx="3877985" cy="584775"/>
          </a:xfrm>
          <a:prstGeom prst="rect">
            <a:avLst/>
          </a:prstGeom>
          <a:solidFill>
            <a:schemeClr val="bg1"/>
          </a:solidFill>
        </p:spPr>
        <p:txBody>
          <a:bodyPr wrap="none">
            <a:spAutoFit/>
          </a:bodyPr>
          <a:lstStyle/>
          <a:p>
            <a:r>
              <a:rPr lang="zh-TW" altLang="en-US" sz="3200" b="1" dirty="0">
                <a:solidFill>
                  <a:srgbClr val="FF0000"/>
                </a:solidFill>
                <a:latin typeface="+mn-ea"/>
              </a:rPr>
              <a:t>知識是叫人自高自大</a:t>
            </a:r>
            <a:endParaRPr lang="en-US" sz="3200" dirty="0">
              <a:solidFill>
                <a:srgbClr val="FF0000"/>
              </a:solidFill>
            </a:endParaRPr>
          </a:p>
        </p:txBody>
      </p:sp>
    </p:spTree>
    <p:extLst>
      <p:ext uri="{BB962C8B-B14F-4D97-AF65-F5344CB8AC3E}">
        <p14:creationId xmlns:p14="http://schemas.microsoft.com/office/powerpoint/2010/main" val="131938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volution of the Mobile Phone - History and Timeline - TigerMobiles.com">
            <a:extLst>
              <a:ext uri="{FF2B5EF4-FFF2-40B4-BE49-F238E27FC236}">
                <a16:creationId xmlns:a16="http://schemas.microsoft.com/office/drawing/2014/main" id="{AE66E3B7-1377-4804-B001-43DAEAE10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6" y="0"/>
            <a:ext cx="30686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An Internet History Timeline: From the 1960s to Now">
            <a:extLst>
              <a:ext uri="{FF2B5EF4-FFF2-40B4-BE49-F238E27FC236}">
                <a16:creationId xmlns:a16="http://schemas.microsoft.com/office/drawing/2014/main" id="{60026F22-3EA0-49FA-856B-5A0C4FBF9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600" y="2434472"/>
            <a:ext cx="6281230" cy="1989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5792B9-E540-402E-9EB0-266E9513C7F3}"/>
              </a:ext>
            </a:extLst>
          </p:cNvPr>
          <p:cNvSpPr txBox="1"/>
          <p:nvPr/>
        </p:nvSpPr>
        <p:spPr>
          <a:xfrm>
            <a:off x="3079809" y="5484842"/>
            <a:ext cx="5982812" cy="646331"/>
          </a:xfrm>
          <a:prstGeom prst="rect">
            <a:avLst/>
          </a:prstGeom>
          <a:solidFill>
            <a:srgbClr val="FFFF00"/>
          </a:solidFill>
        </p:spPr>
        <p:txBody>
          <a:bodyPr wrap="square" rtlCol="0">
            <a:spAutoFit/>
          </a:bodyPr>
          <a:lstStyle/>
          <a:p>
            <a:pPr algn="ctr"/>
            <a:r>
              <a:rPr lang="zh-TW" altLang="en-US" sz="3600" dirty="0">
                <a:solidFill>
                  <a:srgbClr val="FF0000"/>
                </a:solidFill>
                <a:latin typeface="SimHei" panose="02010609060101010101" pitchFamily="49" charset="-122"/>
                <a:ea typeface="SimHei" panose="02010609060101010101" pitchFamily="49" charset="-122"/>
              </a:rPr>
              <a:t>硅谷催生現代的巴別塔</a:t>
            </a:r>
            <a:endParaRPr lang="en-US" sz="3600" dirty="0">
              <a:solidFill>
                <a:srgbClr val="FF0000"/>
              </a:solidFill>
              <a:latin typeface="SimHei" panose="02010609060101010101" pitchFamily="49" charset="-122"/>
              <a:ea typeface="SimHei" panose="02010609060101010101" pitchFamily="49" charset="-122"/>
            </a:endParaRPr>
          </a:p>
        </p:txBody>
      </p:sp>
      <p:sp>
        <p:nvSpPr>
          <p:cNvPr id="6" name="TextBox 5">
            <a:extLst>
              <a:ext uri="{FF2B5EF4-FFF2-40B4-BE49-F238E27FC236}">
                <a16:creationId xmlns:a16="http://schemas.microsoft.com/office/drawing/2014/main" id="{84167DB0-3A30-46A3-ACE6-A878C8825BF1}"/>
              </a:ext>
            </a:extLst>
          </p:cNvPr>
          <p:cNvSpPr txBox="1"/>
          <p:nvPr/>
        </p:nvSpPr>
        <p:spPr>
          <a:xfrm>
            <a:off x="4209758" y="617072"/>
            <a:ext cx="3722914" cy="1200329"/>
          </a:xfrm>
          <a:prstGeom prst="rect">
            <a:avLst/>
          </a:prstGeom>
          <a:solidFill>
            <a:srgbClr val="FFFF00"/>
          </a:solidFill>
        </p:spPr>
        <p:txBody>
          <a:bodyPr wrap="square" rtlCol="0">
            <a:spAutoFit/>
          </a:bodyPr>
          <a:lstStyle/>
          <a:p>
            <a:pPr algn="ctr"/>
            <a:r>
              <a:rPr lang="zh-TW" altLang="en-US" sz="3600" dirty="0">
                <a:solidFill>
                  <a:srgbClr val="FF0000"/>
                </a:solidFill>
                <a:latin typeface="SimHei" panose="02010609060101010101" pitchFamily="49" charset="-122"/>
                <a:ea typeface="SimHei" panose="02010609060101010101" pitchFamily="49" charset="-122"/>
              </a:rPr>
              <a:t>知識</a:t>
            </a:r>
            <a:r>
              <a:rPr lang="en-US" altLang="zh-TW" sz="3600" dirty="0">
                <a:solidFill>
                  <a:srgbClr val="FF0000"/>
                </a:solidFill>
                <a:latin typeface="SimHei" panose="02010609060101010101" pitchFamily="49" charset="-122"/>
                <a:ea typeface="SimHei" panose="02010609060101010101" pitchFamily="49" charset="-122"/>
              </a:rPr>
              <a:t>(</a:t>
            </a:r>
            <a:r>
              <a:rPr lang="zh-TW" altLang="en-US" sz="3600" dirty="0">
                <a:solidFill>
                  <a:srgbClr val="FF0000"/>
                </a:solidFill>
                <a:latin typeface="SimHei" panose="02010609060101010101" pitchFamily="49" charset="-122"/>
                <a:ea typeface="SimHei" panose="02010609060101010101" pitchFamily="49" charset="-122"/>
              </a:rPr>
              <a:t>信息數據</a:t>
            </a:r>
            <a:r>
              <a:rPr lang="en-US" altLang="zh-TW" sz="3600" dirty="0">
                <a:solidFill>
                  <a:srgbClr val="FF0000"/>
                </a:solidFill>
                <a:latin typeface="SimHei" panose="02010609060101010101" pitchFamily="49" charset="-122"/>
                <a:ea typeface="SimHei" panose="02010609060101010101" pitchFamily="49" charset="-122"/>
              </a:rPr>
              <a:t>)</a:t>
            </a:r>
            <a:r>
              <a:rPr lang="zh-TW" altLang="en-US" sz="3600" dirty="0">
                <a:solidFill>
                  <a:srgbClr val="FF0000"/>
                </a:solidFill>
                <a:latin typeface="SimHei" panose="02010609060101010101" pitchFamily="49" charset="-122"/>
                <a:ea typeface="SimHei" panose="02010609060101010101" pitchFamily="49" charset="-122"/>
              </a:rPr>
              <a:t>大爆炸的時代</a:t>
            </a:r>
            <a:endParaRPr lang="en-US" altLang="zh-TW" sz="3600" dirty="0">
              <a:solidFill>
                <a:srgbClr val="FF00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4045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e Internet of Things (DMC 2013)">
            <a:extLst>
              <a:ext uri="{FF2B5EF4-FFF2-40B4-BE49-F238E27FC236}">
                <a16:creationId xmlns:a16="http://schemas.microsoft.com/office/drawing/2014/main" id="{5FC0641A-D284-41C2-A40F-E499BF2727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933" b="19224"/>
          <a:stretch/>
        </p:blipFill>
        <p:spPr bwMode="auto">
          <a:xfrm>
            <a:off x="482599" y="1105136"/>
            <a:ext cx="8178799" cy="37322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20578E-2DD6-4374-AAA9-46394C8DECD8}"/>
              </a:ext>
            </a:extLst>
          </p:cNvPr>
          <p:cNvSpPr/>
          <p:nvPr/>
        </p:nvSpPr>
        <p:spPr>
          <a:xfrm>
            <a:off x="4329405" y="5213126"/>
            <a:ext cx="4814596" cy="1497782"/>
          </a:xfrm>
          <a:prstGeom prst="rect">
            <a:avLst/>
          </a:prstGeom>
        </p:spPr>
        <p:txBody>
          <a:bodyPr wrap="square">
            <a:spAutoFit/>
          </a:bodyPr>
          <a:lstStyle/>
          <a:p>
            <a:pPr>
              <a:lnSpc>
                <a:spcPct val="160000"/>
              </a:lnSpc>
            </a:pPr>
            <a:r>
              <a:rPr lang="zh-TW" altLang="en-US" sz="2400" dirty="0">
                <a:solidFill>
                  <a:srgbClr val="00B0F0"/>
                </a:solidFill>
                <a:latin typeface="SimHei" panose="02010609060101010101" pitchFamily="49" charset="-122"/>
                <a:ea typeface="SimHei" panose="02010609060101010101" pitchFamily="49" charset="-122"/>
              </a:rPr>
              <a:t>社交媒體 </a:t>
            </a:r>
            <a:r>
              <a:rPr lang="en-US" altLang="zh-TW" sz="2400" dirty="0">
                <a:solidFill>
                  <a:srgbClr val="00B0F0"/>
                </a:solidFill>
                <a:latin typeface="SimHei" panose="02010609060101010101" pitchFamily="49" charset="-122"/>
                <a:ea typeface="SimHei" panose="02010609060101010101" pitchFamily="49" charset="-122"/>
              </a:rPr>
              <a:t>- </a:t>
            </a:r>
            <a:r>
              <a:rPr lang="zh-TW" altLang="en-US" sz="2400" dirty="0">
                <a:solidFill>
                  <a:srgbClr val="00B0F0"/>
                </a:solidFill>
                <a:latin typeface="SimHei" panose="02010609060101010101" pitchFamily="49" charset="-122"/>
                <a:ea typeface="SimHei" panose="02010609060101010101" pitchFamily="49" charset="-122"/>
              </a:rPr>
              <a:t>為要傳揚我們的名</a:t>
            </a:r>
            <a:endParaRPr lang="en-US" altLang="zh-TW" sz="2400" dirty="0">
              <a:solidFill>
                <a:srgbClr val="00B0F0"/>
              </a:solidFill>
              <a:latin typeface="SimHei" panose="02010609060101010101" pitchFamily="49" charset="-122"/>
              <a:ea typeface="SimHei" panose="02010609060101010101" pitchFamily="49" charset="-122"/>
            </a:endParaRPr>
          </a:p>
          <a:p>
            <a:pPr marL="233363" lvl="1">
              <a:lnSpc>
                <a:spcPct val="160000"/>
              </a:lnSpc>
            </a:pPr>
            <a:r>
              <a:rPr lang="zh-TW" altLang="en-US" dirty="0">
                <a:latin typeface="SimHei" panose="02010609060101010101" pitchFamily="49" charset="-122"/>
                <a:ea typeface="SimHei" panose="02010609060101010101" pitchFamily="49" charset="-122"/>
              </a:rPr>
              <a:t>只展現自己最好的一面</a:t>
            </a:r>
            <a:endParaRPr lang="en-US" altLang="zh-TW" dirty="0">
              <a:latin typeface="SimHei" panose="02010609060101010101" pitchFamily="49" charset="-122"/>
              <a:ea typeface="SimHei" panose="02010609060101010101" pitchFamily="49" charset="-122"/>
            </a:endParaRPr>
          </a:p>
          <a:p>
            <a:pPr marL="233363" lvl="1">
              <a:lnSpc>
                <a:spcPct val="160000"/>
              </a:lnSpc>
            </a:pPr>
            <a:r>
              <a:rPr lang="zh-TW" altLang="en-US" dirty="0">
                <a:latin typeface="SimHei" panose="02010609060101010101" pitchFamily="49" charset="-122"/>
                <a:ea typeface="SimHei" panose="02010609060101010101" pitchFamily="49" charset="-122"/>
              </a:rPr>
              <a:t>或斷章取義選擇性的暴露別人最不好的一面</a:t>
            </a:r>
            <a:endParaRPr lang="en-US" dirty="0">
              <a:latin typeface="SimHei" panose="02010609060101010101" pitchFamily="49" charset="-122"/>
              <a:ea typeface="SimHei" panose="02010609060101010101" pitchFamily="49" charset="-122"/>
            </a:endParaRPr>
          </a:p>
        </p:txBody>
      </p:sp>
      <p:sp>
        <p:nvSpPr>
          <p:cNvPr id="11" name="TextBox 10">
            <a:extLst>
              <a:ext uri="{FF2B5EF4-FFF2-40B4-BE49-F238E27FC236}">
                <a16:creationId xmlns:a16="http://schemas.microsoft.com/office/drawing/2014/main" id="{3B674450-EB92-45BF-AB13-453E125F1C5D}"/>
              </a:ext>
            </a:extLst>
          </p:cNvPr>
          <p:cNvSpPr txBox="1"/>
          <p:nvPr/>
        </p:nvSpPr>
        <p:spPr>
          <a:xfrm>
            <a:off x="1580592" y="267038"/>
            <a:ext cx="5982812" cy="646331"/>
          </a:xfrm>
          <a:prstGeom prst="rect">
            <a:avLst/>
          </a:prstGeom>
          <a:solidFill>
            <a:srgbClr val="FFFF00"/>
          </a:solidFill>
        </p:spPr>
        <p:txBody>
          <a:bodyPr wrap="square" rtlCol="0">
            <a:spAutoFit/>
          </a:bodyPr>
          <a:lstStyle/>
          <a:p>
            <a:pPr algn="ctr"/>
            <a:r>
              <a:rPr lang="zh-TW" altLang="en-US" sz="3600" b="1" dirty="0">
                <a:solidFill>
                  <a:srgbClr val="FF0000"/>
                </a:solidFill>
                <a:latin typeface="SimHei" panose="02010609060101010101" pitchFamily="49" charset="-122"/>
                <a:ea typeface="SimHei" panose="02010609060101010101" pitchFamily="49" charset="-122"/>
              </a:rPr>
              <a:t>現代的巴別塔－互聯網</a:t>
            </a:r>
            <a:endParaRPr lang="en-US" sz="3600" b="1" dirty="0">
              <a:solidFill>
                <a:srgbClr val="FF0000"/>
              </a:solidFill>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9C56535A-31C6-4869-9711-0152259A90B1}"/>
              </a:ext>
            </a:extLst>
          </p:cNvPr>
          <p:cNvSpPr txBox="1"/>
          <p:nvPr/>
        </p:nvSpPr>
        <p:spPr>
          <a:xfrm>
            <a:off x="839752" y="4566794"/>
            <a:ext cx="1203649" cy="646331"/>
          </a:xfrm>
          <a:prstGeom prst="rect">
            <a:avLst/>
          </a:prstGeom>
          <a:noFill/>
        </p:spPr>
        <p:txBody>
          <a:bodyPr wrap="square" rtlCol="0">
            <a:spAutoFit/>
          </a:bodyPr>
          <a:lstStyle/>
          <a:p>
            <a:pPr algn="ctr"/>
            <a:r>
              <a:rPr lang="en-US" dirty="0">
                <a:solidFill>
                  <a:schemeClr val="accent4"/>
                </a:solidFill>
              </a:rPr>
              <a:t>Human to Human</a:t>
            </a:r>
          </a:p>
        </p:txBody>
      </p:sp>
      <p:sp>
        <p:nvSpPr>
          <p:cNvPr id="6" name="TextBox 5">
            <a:extLst>
              <a:ext uri="{FF2B5EF4-FFF2-40B4-BE49-F238E27FC236}">
                <a16:creationId xmlns:a16="http://schemas.microsoft.com/office/drawing/2014/main" id="{9A07EEFC-E3B1-4468-8780-03F5916CEF86}"/>
              </a:ext>
            </a:extLst>
          </p:cNvPr>
          <p:cNvSpPr txBox="1"/>
          <p:nvPr/>
        </p:nvSpPr>
        <p:spPr>
          <a:xfrm>
            <a:off x="6627324" y="4566794"/>
            <a:ext cx="1499643" cy="646331"/>
          </a:xfrm>
          <a:prstGeom prst="rect">
            <a:avLst/>
          </a:prstGeom>
          <a:noFill/>
        </p:spPr>
        <p:txBody>
          <a:bodyPr wrap="square" rtlCol="0">
            <a:spAutoFit/>
          </a:bodyPr>
          <a:lstStyle/>
          <a:p>
            <a:pPr algn="ctr"/>
            <a:r>
              <a:rPr lang="en-US" dirty="0">
                <a:solidFill>
                  <a:srgbClr val="FF3399"/>
                </a:solidFill>
              </a:rPr>
              <a:t>Machine to machine</a:t>
            </a:r>
          </a:p>
        </p:txBody>
      </p:sp>
      <p:sp>
        <p:nvSpPr>
          <p:cNvPr id="3" name="TextBox 2">
            <a:extLst>
              <a:ext uri="{FF2B5EF4-FFF2-40B4-BE49-F238E27FC236}">
                <a16:creationId xmlns:a16="http://schemas.microsoft.com/office/drawing/2014/main" id="{A65154AA-0643-4E86-BDAB-69097A54F635}"/>
              </a:ext>
            </a:extLst>
          </p:cNvPr>
          <p:cNvSpPr txBox="1"/>
          <p:nvPr/>
        </p:nvSpPr>
        <p:spPr>
          <a:xfrm>
            <a:off x="0" y="5796569"/>
            <a:ext cx="4572000" cy="954107"/>
          </a:xfrm>
          <a:prstGeom prst="rect">
            <a:avLst/>
          </a:prstGeom>
          <a:noFill/>
        </p:spPr>
        <p:txBody>
          <a:bodyPr wrap="square" rtlCol="0">
            <a:spAutoFit/>
          </a:bodyPr>
          <a:lstStyle/>
          <a:p>
            <a:pPr algn="ctr"/>
            <a:r>
              <a:rPr lang="zh-TW" altLang="en-US" sz="2800" dirty="0">
                <a:highlight>
                  <a:srgbClr val="FFFF00"/>
                </a:highlight>
                <a:latin typeface="SimHei" panose="02010609060101010101" pitchFamily="49" charset="-122"/>
                <a:ea typeface="SimHei" panose="02010609060101010101" pitchFamily="49" charset="-122"/>
              </a:rPr>
              <a:t>人與人接觸減少</a:t>
            </a:r>
            <a:r>
              <a:rPr lang="en-US" altLang="zh-TW" sz="2800" dirty="0">
                <a:highlight>
                  <a:srgbClr val="FFFF00"/>
                </a:highlight>
                <a:latin typeface="SimHei" panose="02010609060101010101" pitchFamily="49" charset="-122"/>
                <a:ea typeface="SimHei" panose="02010609060101010101" pitchFamily="49" charset="-122"/>
              </a:rPr>
              <a:t>,</a:t>
            </a:r>
            <a:r>
              <a:rPr lang="zh-TW" altLang="en-US" sz="2800" dirty="0">
                <a:highlight>
                  <a:srgbClr val="FFFF00"/>
                </a:highlight>
                <a:latin typeface="SimHei" panose="02010609060101010101" pitchFamily="49" charset="-122"/>
                <a:ea typeface="SimHei" panose="02010609060101010101" pitchFamily="49" charset="-122"/>
              </a:rPr>
              <a:t> 愛心減少</a:t>
            </a:r>
            <a:endParaRPr lang="en-US" altLang="zh-TW" sz="2800" dirty="0">
              <a:highlight>
                <a:srgbClr val="FFFF00"/>
              </a:highlight>
              <a:latin typeface="SimHei" panose="02010609060101010101" pitchFamily="49" charset="-122"/>
              <a:ea typeface="SimHei" panose="02010609060101010101" pitchFamily="49" charset="-122"/>
            </a:endParaRPr>
          </a:p>
          <a:p>
            <a:pPr algn="ctr"/>
            <a:r>
              <a:rPr lang="zh-CN" altLang="en-US" sz="2800" dirty="0">
                <a:highlight>
                  <a:srgbClr val="FFFF00"/>
                </a:highlight>
                <a:latin typeface="SimHei" panose="02010609060101010101" pitchFamily="49" charset="-122"/>
                <a:ea typeface="SimHei" panose="02010609060101010101" pitchFamily="49" charset="-122"/>
              </a:rPr>
              <a:t>离神越来越远</a:t>
            </a:r>
            <a:endParaRPr lang="en-US" sz="2800" dirty="0">
              <a:highlight>
                <a:srgbClr val="FFFF00"/>
              </a:highlight>
              <a:latin typeface="SimHei" panose="02010609060101010101" pitchFamily="49" charset="-122"/>
              <a:ea typeface="SimHei" panose="02010609060101010101" pitchFamily="49" charset="-122"/>
            </a:endParaRPr>
          </a:p>
        </p:txBody>
      </p:sp>
      <p:sp>
        <p:nvSpPr>
          <p:cNvPr id="5" name="Arrow: Down 4">
            <a:extLst>
              <a:ext uri="{FF2B5EF4-FFF2-40B4-BE49-F238E27FC236}">
                <a16:creationId xmlns:a16="http://schemas.microsoft.com/office/drawing/2014/main" id="{42FA28C7-2337-4CC4-A224-A935E6587E1F}"/>
              </a:ext>
            </a:extLst>
          </p:cNvPr>
          <p:cNvSpPr/>
          <p:nvPr/>
        </p:nvSpPr>
        <p:spPr>
          <a:xfrm>
            <a:off x="5701004" y="4792561"/>
            <a:ext cx="307913" cy="47317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9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98140298-CB03-4495-B82C-9118C324A721}"/>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0" y="1825624"/>
            <a:ext cx="7886700" cy="4845763"/>
          </a:xfrm>
        </p:spPr>
        <p:txBody>
          <a:bodyPr>
            <a:normAutofit lnSpcReduction="10000"/>
          </a:bodyPr>
          <a:lstStyle/>
          <a:p>
            <a:pPr marL="0" indent="0">
              <a:lnSpc>
                <a:spcPct val="150000"/>
              </a:lnSpc>
              <a:buNone/>
            </a:pPr>
            <a:r>
              <a:rPr lang="en-US" dirty="0">
                <a:latin typeface="SimHei" panose="02010609060101010101" pitchFamily="49" charset="-122"/>
                <a:ea typeface="SimHei" panose="02010609060101010101" pitchFamily="49" charset="-122"/>
              </a:rPr>
              <a:t>A.</a:t>
            </a:r>
            <a:r>
              <a:rPr lang="zh-TW" altLang="en-US" dirty="0">
                <a:latin typeface="SimHei" panose="02010609060101010101" pitchFamily="49" charset="-122"/>
                <a:ea typeface="SimHei" panose="02010609060101010101" pitchFamily="49" charset="-122"/>
              </a:rPr>
              <a:t>知識</a:t>
            </a:r>
            <a:endParaRPr lang="en-US" dirty="0">
              <a:latin typeface="SimHei" panose="02010609060101010101" pitchFamily="49" charset="-122"/>
              <a:ea typeface="SimHei" panose="02010609060101010101" pitchFamily="49" charset="-122"/>
            </a:endParaRPr>
          </a:p>
          <a:p>
            <a:pPr marL="0" indent="0">
              <a:lnSpc>
                <a:spcPct val="150000"/>
              </a:lnSpc>
              <a:buNone/>
            </a:pPr>
            <a:r>
              <a:rPr lang="en-US" dirty="0">
                <a:latin typeface="SimHei" panose="02010609060101010101" pitchFamily="49" charset="-122"/>
                <a:ea typeface="SimHei" panose="02010609060101010101" pitchFamily="49" charset="-122"/>
              </a:rPr>
              <a:t>1.</a:t>
            </a:r>
            <a:r>
              <a:rPr lang="zh-TW" altLang="en-US" dirty="0">
                <a:latin typeface="SimHei" panose="02010609060101010101" pitchFamily="49" charset="-122"/>
                <a:ea typeface="SimHei" panose="02010609060101010101" pitchFamily="49" charset="-122"/>
              </a:rPr>
              <a:t>知識叫人自大</a:t>
            </a:r>
            <a:endParaRPr lang="en-US" altLang="zh-TW" dirty="0">
              <a:latin typeface="SimHei" panose="02010609060101010101" pitchFamily="49" charset="-122"/>
              <a:ea typeface="SimHei" panose="02010609060101010101" pitchFamily="49" charset="-122"/>
            </a:endParaRPr>
          </a:p>
          <a:p>
            <a:pPr marL="0" indent="0">
              <a:lnSpc>
                <a:spcPct val="150000"/>
              </a:lnSpc>
              <a:buNone/>
            </a:pPr>
            <a:r>
              <a:rPr lang="en-US" dirty="0">
                <a:latin typeface="SimHei" panose="02010609060101010101" pitchFamily="49" charset="-122"/>
                <a:ea typeface="SimHei" panose="02010609060101010101" pitchFamily="49" charset="-122"/>
              </a:rPr>
              <a:t>2.</a:t>
            </a:r>
            <a:r>
              <a:rPr lang="zh-TW" altLang="en-US" dirty="0">
                <a:latin typeface="SimHei" panose="02010609060101010101" pitchFamily="49" charset="-122"/>
                <a:ea typeface="SimHei" panose="02010609060101010101" pitchFamily="49" charset="-122"/>
              </a:rPr>
              <a:t>知識有限</a:t>
            </a:r>
            <a:endParaRPr lang="en-US" altLang="zh-TW" dirty="0">
              <a:latin typeface="SimHei" panose="02010609060101010101" pitchFamily="49" charset="-122"/>
              <a:ea typeface="SimHei" panose="02010609060101010101" pitchFamily="49" charset="-122"/>
            </a:endParaRPr>
          </a:p>
          <a:p>
            <a:pPr lvl="1">
              <a:lnSpc>
                <a:spcPct val="150000"/>
              </a:lnSpc>
              <a:spcBef>
                <a:spcPts val="0"/>
              </a:spcBef>
            </a:pPr>
            <a:r>
              <a:rPr lang="zh-TW" altLang="en-US" dirty="0">
                <a:latin typeface="SimHei" panose="02010609060101010101" pitchFamily="49" charset="-122"/>
                <a:ea typeface="SimHei" panose="02010609060101010101" pitchFamily="49" charset="-122"/>
              </a:rPr>
              <a:t>以為自己知道卻仍是不知道他所當知道的 </a:t>
            </a:r>
            <a:r>
              <a:rPr lang="en-US" altLang="zh-TW" dirty="0">
                <a:latin typeface="SimHei" panose="02010609060101010101" pitchFamily="49" charset="-122"/>
                <a:ea typeface="SimHei" panose="02010609060101010101" pitchFamily="49" charset="-122"/>
              </a:rPr>
              <a:t>(v2)</a:t>
            </a:r>
          </a:p>
          <a:p>
            <a:pPr lvl="1">
              <a:lnSpc>
                <a:spcPct val="150000"/>
              </a:lnSpc>
              <a:spcBef>
                <a:spcPts val="0"/>
              </a:spcBef>
            </a:pPr>
            <a:r>
              <a:rPr lang="zh-TW" altLang="en-US" dirty="0">
                <a:latin typeface="SimHei" panose="02010609060101010101" pitchFamily="49" charset="-122"/>
                <a:ea typeface="SimHei" panose="02010609060101010101" pitchFamily="49" charset="-122"/>
              </a:rPr>
              <a:t>知識不斷更新</a:t>
            </a:r>
            <a:endParaRPr lang="en-US" altLang="zh-TW" dirty="0">
              <a:latin typeface="SimHei" panose="02010609060101010101" pitchFamily="49" charset="-122"/>
              <a:ea typeface="SimHei" panose="02010609060101010101" pitchFamily="49" charset="-122"/>
            </a:endParaRPr>
          </a:p>
          <a:p>
            <a:pPr lvl="1">
              <a:lnSpc>
                <a:spcPct val="150000"/>
              </a:lnSpc>
              <a:spcBef>
                <a:spcPts val="0"/>
              </a:spcBef>
            </a:pPr>
            <a:r>
              <a:rPr lang="zh-TW" altLang="en-US" dirty="0">
                <a:latin typeface="SimHei" panose="02010609060101010101" pitchFamily="49" charset="-122"/>
                <a:ea typeface="SimHei" panose="02010609060101010101" pitchFamily="49" charset="-122"/>
              </a:rPr>
              <a:t>知識解決技術問題</a:t>
            </a:r>
            <a:endParaRPr lang="en-US" altLang="zh-TW" dirty="0">
              <a:latin typeface="SimHei" panose="02010609060101010101" pitchFamily="49" charset="-122"/>
              <a:ea typeface="SimHei" panose="02010609060101010101" pitchFamily="49" charset="-122"/>
            </a:endParaRPr>
          </a:p>
          <a:p>
            <a:pPr lvl="1">
              <a:lnSpc>
                <a:spcPct val="150000"/>
              </a:lnSpc>
              <a:spcBef>
                <a:spcPts val="0"/>
              </a:spcBef>
            </a:pPr>
            <a:r>
              <a:rPr lang="zh-TW" altLang="en-US" dirty="0">
                <a:latin typeface="SimHei" panose="02010609060101010101" pitchFamily="49" charset="-122"/>
                <a:ea typeface="SimHei" panose="02010609060101010101" pitchFamily="49" charset="-122"/>
              </a:rPr>
              <a:t>但知識始終無法解決人性的問題</a:t>
            </a:r>
            <a:endParaRPr lang="en-US" altLang="zh-TW" dirty="0">
              <a:latin typeface="SimHei" panose="02010609060101010101" pitchFamily="49" charset="-122"/>
              <a:ea typeface="SimHei" panose="02010609060101010101" pitchFamily="49" charset="-122"/>
            </a:endParaRPr>
          </a:p>
          <a:p>
            <a:pPr lvl="1">
              <a:lnSpc>
                <a:spcPct val="150000"/>
              </a:lnSpc>
              <a:spcBef>
                <a:spcPts val="0"/>
              </a:spcBef>
            </a:pPr>
            <a:r>
              <a:rPr lang="zh-TW" altLang="en-US" dirty="0">
                <a:highlight>
                  <a:srgbClr val="FFFF00"/>
                </a:highlight>
                <a:latin typeface="SimHei" panose="02010609060101010101" pitchFamily="49" charset="-122"/>
                <a:ea typeface="SimHei" panose="02010609060101010101" pitchFamily="49" charset="-122"/>
              </a:rPr>
              <a:t>這裡的知識是指對神真理的認知</a:t>
            </a:r>
            <a:r>
              <a:rPr lang="zh-CN" altLang="en-US" dirty="0">
                <a:highlight>
                  <a:srgbClr val="FFFF00"/>
                </a:highlight>
                <a:latin typeface="SimHei" panose="02010609060101010101" pitchFamily="49" charset="-122"/>
                <a:ea typeface="SimHei" panose="02010609060101010101" pitchFamily="49" charset="-122"/>
              </a:rPr>
              <a:t>（屬靈知識）</a:t>
            </a:r>
            <a:endParaRPr lang="en-US" altLang="zh-TW" dirty="0">
              <a:highlight>
                <a:srgbClr val="FFFF00"/>
              </a:highlight>
              <a:latin typeface="SimHei" panose="02010609060101010101" pitchFamily="49" charset="-122"/>
              <a:ea typeface="SimHei" panose="02010609060101010101" pitchFamily="49" charset="-122"/>
            </a:endParaRPr>
          </a:p>
          <a:p>
            <a:pPr marL="0" indent="0">
              <a:buNone/>
            </a:pPr>
            <a:endParaRPr lang="en-US" altLang="zh-TW" dirty="0">
              <a:latin typeface="SimHei" panose="02010609060101010101" pitchFamily="49" charset="-122"/>
              <a:ea typeface="SimHei" panose="02010609060101010101" pitchFamily="49" charset="-122"/>
            </a:endParaRPr>
          </a:p>
          <a:p>
            <a:pPr marL="0" indent="0">
              <a:buNone/>
            </a:pPr>
            <a:endParaRPr lang="en-US" dirty="0">
              <a:latin typeface="SimHei" panose="02010609060101010101" pitchFamily="49" charset="-122"/>
              <a:ea typeface="SimHei" panose="02010609060101010101" pitchFamily="49" charset="-122"/>
            </a:endParaRPr>
          </a:p>
          <a:p>
            <a:pPr marL="0" indent="0">
              <a:buNone/>
            </a:pPr>
            <a:endParaRPr lang="en-US"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427410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ssons from 1 Corinthians: Unity In the Church | WMBC">
            <a:extLst>
              <a:ext uri="{FF2B5EF4-FFF2-40B4-BE49-F238E27FC236}">
                <a16:creationId xmlns:a16="http://schemas.microsoft.com/office/drawing/2014/main" id="{34240ED9-7DEC-4D7E-B95C-569C4106ACF7}"/>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8076" y="0"/>
            <a:ext cx="9135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014E04-E371-4D87-9EB8-7C416C661CE9}"/>
              </a:ext>
            </a:extLst>
          </p:cNvPr>
          <p:cNvSpPr>
            <a:spLocks noGrp="1"/>
          </p:cNvSpPr>
          <p:nvPr>
            <p:ph type="title"/>
          </p:nvPr>
        </p:nvSpPr>
        <p:spPr/>
        <p:txBody>
          <a:bodyPr>
            <a:normAutofit/>
          </a:bodyPr>
          <a:lstStyle/>
          <a:p>
            <a:r>
              <a:rPr lang="zh-TW" altLang="en-US" sz="4000" b="1" dirty="0">
                <a:latin typeface="SimHei" panose="02010609060101010101" pitchFamily="49" charset="-122"/>
                <a:ea typeface="SimHei" panose="02010609060101010101" pitchFamily="49" charset="-122"/>
              </a:rPr>
              <a:t>一</a:t>
            </a:r>
            <a:r>
              <a:rPr lang="en-US" sz="4000" b="1" dirty="0">
                <a:latin typeface="SimHei" panose="02010609060101010101" pitchFamily="49" charset="-122"/>
                <a:ea typeface="SimHei" panose="02010609060101010101" pitchFamily="49" charset="-122"/>
              </a:rPr>
              <a:t>.</a:t>
            </a:r>
            <a:r>
              <a:rPr lang="zh-TW" altLang="en-US" sz="4000" b="1" u="sng" dirty="0">
                <a:latin typeface="SimHei" panose="02010609060101010101" pitchFamily="49" charset="-122"/>
                <a:ea typeface="SimHei" panose="02010609060101010101" pitchFamily="49" charset="-122"/>
              </a:rPr>
              <a:t>祭物的問題</a:t>
            </a:r>
            <a:r>
              <a:rPr lang="en-US" sz="4000" b="1" dirty="0">
                <a:latin typeface="SimHei" panose="02010609060101010101" pitchFamily="49" charset="-122"/>
                <a:ea typeface="SimHei" panose="02010609060101010101" pitchFamily="49" charset="-122"/>
              </a:rPr>
              <a:t> (</a:t>
            </a:r>
            <a:r>
              <a:rPr lang="en-US" sz="4000" dirty="0">
                <a:latin typeface="SimHei" panose="02010609060101010101" pitchFamily="49" charset="-122"/>
                <a:ea typeface="SimHei" panose="02010609060101010101" pitchFamily="49" charset="-122"/>
              </a:rPr>
              <a:t>8:1-13)</a:t>
            </a:r>
          </a:p>
        </p:txBody>
      </p:sp>
      <p:sp>
        <p:nvSpPr>
          <p:cNvPr id="3" name="Content Placeholder 2">
            <a:extLst>
              <a:ext uri="{FF2B5EF4-FFF2-40B4-BE49-F238E27FC236}">
                <a16:creationId xmlns:a16="http://schemas.microsoft.com/office/drawing/2014/main" id="{3B80E726-B198-4BFB-95EE-5C158F08D575}"/>
              </a:ext>
            </a:extLst>
          </p:cNvPr>
          <p:cNvSpPr>
            <a:spLocks noGrp="1"/>
          </p:cNvSpPr>
          <p:nvPr>
            <p:ph idx="1"/>
          </p:nvPr>
        </p:nvSpPr>
        <p:spPr>
          <a:xfrm>
            <a:off x="628650" y="1690689"/>
            <a:ext cx="7886700" cy="4351338"/>
          </a:xfrm>
        </p:spPr>
        <p:txBody>
          <a:bodyPr>
            <a:normAutofit/>
          </a:bodyPr>
          <a:lstStyle/>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B.</a:t>
            </a:r>
            <a:r>
              <a:rPr lang="zh-TW" altLang="en-US" sz="3200" dirty="0">
                <a:latin typeface="SimHei" panose="02010609060101010101" pitchFamily="49" charset="-122"/>
                <a:ea typeface="SimHei" panose="02010609060101010101" pitchFamily="49" charset="-122"/>
              </a:rPr>
              <a:t>愛心</a:t>
            </a:r>
            <a:endParaRPr lang="en-US" sz="3200" dirty="0">
              <a:latin typeface="SimHei" panose="02010609060101010101" pitchFamily="49" charset="-122"/>
              <a:ea typeface="SimHei" panose="02010609060101010101" pitchFamily="49" charset="-122"/>
            </a:endParaRPr>
          </a:p>
          <a:p>
            <a:pPr marL="457200" lvl="1" indent="0">
              <a:lnSpc>
                <a:spcPct val="150000"/>
              </a:lnSpc>
              <a:spcBef>
                <a:spcPts val="0"/>
              </a:spcBef>
              <a:buNone/>
            </a:pPr>
            <a:r>
              <a:rPr lang="en-US" sz="2800" dirty="0">
                <a:latin typeface="SimHei" panose="02010609060101010101" pitchFamily="49" charset="-122"/>
                <a:ea typeface="SimHei" panose="02010609060101010101" pitchFamily="49" charset="-122"/>
              </a:rPr>
              <a:t>1.</a:t>
            </a:r>
            <a:r>
              <a:rPr lang="zh-TW" altLang="en-US" sz="2800" dirty="0">
                <a:latin typeface="SimHei" panose="02010609060101010101" pitchFamily="49" charset="-122"/>
                <a:ea typeface="SimHei" panose="02010609060101010101" pitchFamily="49" charset="-122"/>
              </a:rPr>
              <a:t>愛心能造就人</a:t>
            </a:r>
            <a:endParaRPr lang="en-US" sz="2800" dirty="0">
              <a:latin typeface="SimHei" panose="02010609060101010101" pitchFamily="49" charset="-122"/>
              <a:ea typeface="SimHei" panose="02010609060101010101" pitchFamily="49" charset="-122"/>
            </a:endParaRP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a:p>
            <a:pPr marL="0" indent="0">
              <a:lnSpc>
                <a:spcPct val="150000"/>
              </a:lnSpc>
              <a:spcBef>
                <a:spcPts val="0"/>
              </a:spcBef>
              <a:buNone/>
            </a:pPr>
            <a:r>
              <a:rPr lang="en-US" sz="3200" dirty="0">
                <a:latin typeface="SimHei" panose="02010609060101010101" pitchFamily="49" charset="-122"/>
                <a:ea typeface="SimHei" panose="02010609060101010101" pitchFamily="49" charset="-122"/>
              </a:rPr>
              <a:t> </a:t>
            </a:r>
          </a:p>
        </p:txBody>
      </p:sp>
    </p:spTree>
    <p:extLst>
      <p:ext uri="{BB962C8B-B14F-4D97-AF65-F5344CB8AC3E}">
        <p14:creationId xmlns:p14="http://schemas.microsoft.com/office/powerpoint/2010/main" val="39779786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A1454666ED349A3A5EC5DCB7EBBC6" ma:contentTypeVersion="13" ma:contentTypeDescription="Create a new document." ma:contentTypeScope="" ma:versionID="18ce8733eda0a819cfcb5a3f84c20cb5">
  <xsd:schema xmlns:xsd="http://www.w3.org/2001/XMLSchema" xmlns:xs="http://www.w3.org/2001/XMLSchema" xmlns:p="http://schemas.microsoft.com/office/2006/metadata/properties" xmlns:ns3="da005a5e-8a2b-4bb4-a57f-7e1145d53929" xmlns:ns4="715fba1b-9a6f-4b19-a244-36b3d6917d6a" targetNamespace="http://schemas.microsoft.com/office/2006/metadata/properties" ma:root="true" ma:fieldsID="41fb9e52bb94a8cd33ce58a285ef7085" ns3:_="" ns4:_="">
    <xsd:import namespace="da005a5e-8a2b-4bb4-a57f-7e1145d53929"/>
    <xsd:import namespace="715fba1b-9a6f-4b19-a244-36b3d6917d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05a5e-8a2b-4bb4-a57f-7e1145d53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5fba1b-9a6f-4b19-a244-36b3d6917d6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4C32E4-8FB8-4DE7-9E67-3E27B6E44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005a5e-8a2b-4bb4-a57f-7e1145d53929"/>
    <ds:schemaRef ds:uri="715fba1b-9a6f-4b19-a244-36b3d6917d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93DCE-24ED-4AB2-BB5A-80C446F31E2A}">
  <ds:schemaRefs>
    <ds:schemaRef ds:uri="http://schemas.microsoft.com/sharepoint/v3/contenttype/forms"/>
  </ds:schemaRefs>
</ds:datastoreItem>
</file>

<file path=customXml/itemProps3.xml><?xml version="1.0" encoding="utf-8"?>
<ds:datastoreItem xmlns:ds="http://schemas.openxmlformats.org/officeDocument/2006/customXml" ds:itemID="{8FC48926-E20D-4674-A3C7-3021BFF1B0A4}">
  <ds:schemaRefs>
    <ds:schemaRef ds:uri="da005a5e-8a2b-4bb4-a57f-7e1145d53929"/>
    <ds:schemaRef ds:uri="http://purl.org/dc/terms/"/>
    <ds:schemaRef ds:uri="715fba1b-9a6f-4b19-a244-36b3d6917d6a"/>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667</TotalTime>
  <Words>5407</Words>
  <Application>Microsoft Office PowerPoint</Application>
  <PresentationFormat>On-screen Show (4:3)</PresentationFormat>
  <Paragraphs>232</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AvenirNext</vt:lpstr>
      <vt:lpstr>新細明體</vt:lpstr>
      <vt:lpstr>SimHei</vt:lpstr>
      <vt:lpstr>王漢宗勘亭流繁</vt:lpstr>
      <vt:lpstr>王漢宗空疊圓繁</vt:lpstr>
      <vt:lpstr>華康黑體 Std W9</vt:lpstr>
      <vt:lpstr>Arial</vt:lpstr>
      <vt:lpstr>Calibri</vt:lpstr>
      <vt:lpstr>Calibri Light</vt:lpstr>
      <vt:lpstr>Wingdings</vt:lpstr>
      <vt:lpstr>Office Theme</vt:lpstr>
      <vt:lpstr>PowerPoint Presentation</vt:lpstr>
      <vt:lpstr>PowerPoint Presentation</vt:lpstr>
      <vt:lpstr>背景</vt:lpstr>
      <vt:lpstr>一.祭物的問題 (8:1-13)</vt:lpstr>
      <vt:lpstr>古代的巴別塔 示拿地</vt:lpstr>
      <vt:lpstr>PowerPoint Presentation</vt:lpstr>
      <vt:lpstr>PowerPoint Presentation</vt:lpstr>
      <vt:lpstr>一.祭物的問題 (8:1-13)</vt:lpstr>
      <vt:lpstr>一.祭物的問題 (8:1-13)</vt:lpstr>
      <vt:lpstr>一.祭物的問題 (8:1-13)</vt:lpstr>
      <vt:lpstr>知識與愛心</vt:lpstr>
      <vt:lpstr>知識和愛心</vt:lpstr>
      <vt:lpstr>知識和愛心</vt:lpstr>
      <vt:lpstr>一.祭物的問題 (8:1-13)</vt:lpstr>
      <vt:lpstr>歌羅西書 1：15-22</vt:lpstr>
      <vt:lpstr>真神與偶像</vt:lpstr>
      <vt:lpstr>偶像</vt:lpstr>
      <vt:lpstr>PowerPoint Presentation</vt:lpstr>
      <vt:lpstr>真神與偶像 - 撒母耳記上 5</vt:lpstr>
      <vt:lpstr>PowerPoint Presentation</vt:lpstr>
      <vt:lpstr>一.祭物的問題 (8:1-13)</vt:lpstr>
      <vt:lpstr>Jiminy the Cricket and Pinocchio - Always Let Your Conscience Be Your Guide!</vt:lpstr>
      <vt:lpstr>一.祭物的問題 (8:1-13)</vt:lpstr>
      <vt:lpstr>一.祭物的問題 (8:1-13)</vt:lpstr>
      <vt:lpstr>PowerPoint Presentation</vt:lpstr>
      <vt:lpstr>PowerPoint Presentation</vt:lpstr>
      <vt:lpstr>PowerPoint Presentation</vt:lpstr>
      <vt:lpstr>二. 保羅的辯證 (9:1-27)</vt:lpstr>
      <vt:lpstr>二. 保羅的辯證 (9:1-27)</vt:lpstr>
      <vt:lpstr>PowerPoint Presentation</vt:lpstr>
      <vt:lpstr>PowerPoint Presentation</vt:lpstr>
      <vt:lpstr>PowerPoint Presentation</vt:lpstr>
      <vt:lpstr>PowerPoint Presentation</vt:lpstr>
      <vt:lpstr>總結：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Nanhai</dc:creator>
  <cp:lastModifiedBy>yumei wu</cp:lastModifiedBy>
  <cp:revision>5</cp:revision>
  <dcterms:created xsi:type="dcterms:W3CDTF">2021-01-17T05:24:40Z</dcterms:created>
  <dcterms:modified xsi:type="dcterms:W3CDTF">2021-01-18T03:29:06Z</dcterms:modified>
</cp:coreProperties>
</file>